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2" r:id="rId2"/>
    <p:sldId id="263" r:id="rId3"/>
    <p:sldId id="260" r:id="rId4"/>
    <p:sldId id="264" r:id="rId5"/>
    <p:sldId id="259" r:id="rId6"/>
    <p:sldId id="258" r:id="rId7"/>
    <p:sldId id="261" r:id="rId8"/>
    <p:sldId id="265" r:id="rId9"/>
    <p:sldId id="272" r:id="rId10"/>
    <p:sldId id="276" r:id="rId11"/>
    <p:sldId id="273" r:id="rId12"/>
    <p:sldId id="278" r:id="rId13"/>
    <p:sldId id="275" r:id="rId14"/>
    <p:sldId id="267" r:id="rId15"/>
    <p:sldId id="269" r:id="rId16"/>
    <p:sldId id="274" r:id="rId17"/>
    <p:sldId id="266" r:id="rId18"/>
    <p:sldId id="257" r:id="rId19"/>
    <p:sldId id="268" r:id="rId20"/>
    <p:sldId id="277" r:id="rId21"/>
    <p:sldId id="279" r:id="rId22"/>
    <p:sldId id="270" r:id="rId23"/>
    <p:sldId id="271" r:id="rId24"/>
  </p:sldIdLst>
  <p:sldSz cx="6858000" cy="9906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2784" y="84"/>
      </p:cViewPr>
      <p:guideLst/>
    </p:cSldViewPr>
  </p:slideViewPr>
  <p:notesTextViewPr>
    <p:cViewPr>
      <p:scale>
        <a:sx n="3" d="2"/>
        <a:sy n="3" d="2"/>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smtClean="0"/>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EF7B0FEB-055A-4E7E-AB9D-B7F570B9EC41}" type="datetimeFigureOut">
              <a:rPr lang="fr-FR" smtClean="0"/>
              <a:t>22/06/2022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267806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F7B0FEB-055A-4E7E-AB9D-B7F570B9EC41}" type="datetimeFigureOut">
              <a:rPr lang="fr-FR" smtClean="0"/>
              <a:t>22/06/2022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78748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F7B0FEB-055A-4E7E-AB9D-B7F570B9EC41}" type="datetimeFigureOut">
              <a:rPr lang="fr-FR" smtClean="0"/>
              <a:t>22/06/2022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398852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F7B0FEB-055A-4E7E-AB9D-B7F570B9EC41}" type="datetimeFigureOut">
              <a:rPr lang="fr-FR" smtClean="0"/>
              <a:t>22/06/2022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162370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smtClean="0"/>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EF7B0FEB-055A-4E7E-AB9D-B7F570B9EC41}" type="datetimeFigureOut">
              <a:rPr lang="fr-FR" smtClean="0"/>
              <a:t>22/06/2022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388415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F7B0FEB-055A-4E7E-AB9D-B7F570B9EC41}" type="datetimeFigureOut">
              <a:rPr lang="fr-FR" smtClean="0"/>
              <a:t>22/06/2022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126787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EF7B0FEB-055A-4E7E-AB9D-B7F570B9EC41}" type="datetimeFigureOut">
              <a:rPr lang="fr-FR" smtClean="0"/>
              <a:t>22/06/2022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208695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EF7B0FEB-055A-4E7E-AB9D-B7F570B9EC41}" type="datetimeFigureOut">
              <a:rPr lang="fr-FR" smtClean="0"/>
              <a:t>22/06/2022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960872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B0FEB-055A-4E7E-AB9D-B7F570B9EC41}" type="datetimeFigureOut">
              <a:rPr lang="fr-FR" smtClean="0"/>
              <a:t>22/06/2022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3826190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smtClean="0"/>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EF7B0FEB-055A-4E7E-AB9D-B7F570B9EC41}" type="datetimeFigureOut">
              <a:rPr lang="fr-FR" smtClean="0"/>
              <a:t>22/06/2022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366021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EF7B0FEB-055A-4E7E-AB9D-B7F570B9EC41}" type="datetimeFigureOut">
              <a:rPr lang="fr-FR" smtClean="0"/>
              <a:t>22/06/2022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71F315A-7C31-499E-90A8-34B8D8CC1595}" type="slidenum">
              <a:rPr lang="fr-FR" smtClean="0"/>
              <a:t>‹N°›</a:t>
            </a:fld>
            <a:endParaRPr lang="fr-FR"/>
          </a:p>
        </p:txBody>
      </p:sp>
    </p:spTree>
    <p:extLst>
      <p:ext uri="{BB962C8B-B14F-4D97-AF65-F5344CB8AC3E}">
        <p14:creationId xmlns:p14="http://schemas.microsoft.com/office/powerpoint/2010/main" val="413749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EF7B0FEB-055A-4E7E-AB9D-B7F570B9EC41}" type="datetimeFigureOut">
              <a:rPr lang="fr-FR" smtClean="0"/>
              <a:t>22/06/2022</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71F315A-7C31-499E-90A8-34B8D8CC1595}" type="slidenum">
              <a:rPr lang="fr-FR" smtClean="0"/>
              <a:t>‹N°›</a:t>
            </a:fld>
            <a:endParaRPr lang="fr-FR"/>
          </a:p>
        </p:txBody>
      </p:sp>
    </p:spTree>
    <p:extLst>
      <p:ext uri="{BB962C8B-B14F-4D97-AF65-F5344CB8AC3E}">
        <p14:creationId xmlns:p14="http://schemas.microsoft.com/office/powerpoint/2010/main" val="7346945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ideo" Target="https://www.youtube.com/embed/chRpmi4M604"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halshs.archives-ouvertes.fr/halshs-00476074/document"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halshs.archives-ouvertes.fr/halshs-00476074/document"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goo.gl/maps/PVXwGcunz1QTi76U6"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www.telerama.fr/sortir/pres-de-hambourg-se-cachent-certaines-des-plus-belles-villes-dallemagne,n6350672.ph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514350" y="1621191"/>
            <a:ext cx="5829300" cy="1822653"/>
          </a:xfrm>
        </p:spPr>
        <p:txBody>
          <a:bodyPr/>
          <a:lstStyle/>
          <a:p>
            <a:r>
              <a:rPr lang="fr-FR" dirty="0" smtClean="0"/>
              <a:t>Voyage au centre de la Terre</a:t>
            </a:r>
            <a:endParaRPr lang="fr-FR" dirty="0"/>
          </a:p>
        </p:txBody>
      </p:sp>
      <p:sp>
        <p:nvSpPr>
          <p:cNvPr id="4" name="Sous-titre 3"/>
          <p:cNvSpPr>
            <a:spLocks noGrp="1"/>
          </p:cNvSpPr>
          <p:nvPr>
            <p:ph type="subTitle" idx="1"/>
          </p:nvPr>
        </p:nvSpPr>
        <p:spPr>
          <a:xfrm>
            <a:off x="857250" y="3813531"/>
            <a:ext cx="5143500" cy="1174105"/>
          </a:xfrm>
        </p:spPr>
        <p:txBody>
          <a:bodyPr/>
          <a:lstStyle/>
          <a:p>
            <a:endParaRPr lang="fr-FR" dirty="0" smtClean="0"/>
          </a:p>
          <a:p>
            <a:r>
              <a:rPr lang="fr-FR" dirty="0" smtClean="0"/>
              <a:t>La visite guidée</a:t>
            </a:r>
          </a:p>
        </p:txBody>
      </p:sp>
    </p:spTree>
    <p:extLst>
      <p:ext uri="{BB962C8B-B14F-4D97-AF65-F5344CB8AC3E}">
        <p14:creationId xmlns:p14="http://schemas.microsoft.com/office/powerpoint/2010/main" val="2083666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2038" y="3619613"/>
            <a:ext cx="3098044" cy="4401205"/>
          </a:xfrm>
          <a:prstGeom prst="rect">
            <a:avLst/>
          </a:prstGeom>
          <a:solidFill>
            <a:schemeClr val="tx1">
              <a:lumMod val="65000"/>
              <a:lumOff val="35000"/>
            </a:schemeClr>
          </a:solidFill>
        </p:spPr>
        <p:txBody>
          <a:bodyPr wrap="square">
            <a:spAutoFit/>
          </a:bodyPr>
          <a:lstStyle/>
          <a:p>
            <a:pPr algn="just"/>
            <a:r>
              <a:rPr lang="fr-FR" sz="1400" dirty="0" smtClean="0">
                <a:solidFill>
                  <a:schemeClr val="bg1"/>
                </a:solidFill>
              </a:rPr>
              <a:t>Le port de </a:t>
            </a:r>
            <a:r>
              <a:rPr lang="fr-FR" sz="1400" b="1" dirty="0" smtClean="0">
                <a:solidFill>
                  <a:schemeClr val="bg1"/>
                </a:solidFill>
              </a:rPr>
              <a:t>Kiel</a:t>
            </a:r>
            <a:r>
              <a:rPr lang="fr-FR" sz="1400" dirty="0" smtClean="0">
                <a:solidFill>
                  <a:schemeClr val="bg1"/>
                </a:solidFill>
              </a:rPr>
              <a:t> se trouve en plein cœur de la ville. </a:t>
            </a:r>
          </a:p>
          <a:p>
            <a:pPr algn="just"/>
            <a:endParaRPr lang="fr-FR" sz="1400" dirty="0" smtClean="0">
              <a:solidFill>
                <a:schemeClr val="bg1"/>
              </a:solidFill>
            </a:endParaRPr>
          </a:p>
          <a:p>
            <a:pPr algn="just"/>
            <a:r>
              <a:rPr lang="fr-FR" sz="1400" b="1" dirty="0" smtClean="0">
                <a:solidFill>
                  <a:schemeClr val="bg1"/>
                </a:solidFill>
              </a:rPr>
              <a:t>Kiel</a:t>
            </a:r>
            <a:r>
              <a:rPr lang="fr-FR" sz="1400" dirty="0" smtClean="0">
                <a:solidFill>
                  <a:schemeClr val="bg1"/>
                </a:solidFill>
              </a:rPr>
              <a:t> est une ville du </a:t>
            </a:r>
            <a:r>
              <a:rPr lang="fr-FR" sz="1400" b="1" dirty="0" smtClean="0">
                <a:solidFill>
                  <a:schemeClr val="bg1"/>
                </a:solidFill>
              </a:rPr>
              <a:t>nord de l’Allemagne </a:t>
            </a:r>
            <a:r>
              <a:rPr lang="fr-FR" sz="1400" dirty="0" smtClean="0">
                <a:solidFill>
                  <a:schemeClr val="bg1"/>
                </a:solidFill>
              </a:rPr>
              <a:t>dont les origines remontent au </a:t>
            </a:r>
            <a:r>
              <a:rPr lang="fr-FR" sz="1400" b="1" dirty="0" smtClean="0">
                <a:solidFill>
                  <a:schemeClr val="bg1"/>
                </a:solidFill>
              </a:rPr>
              <a:t>XIIIe siècle</a:t>
            </a:r>
            <a:r>
              <a:rPr lang="fr-FR" sz="1400" dirty="0" smtClean="0">
                <a:solidFill>
                  <a:schemeClr val="bg1"/>
                </a:solidFill>
              </a:rPr>
              <a:t>. </a:t>
            </a:r>
          </a:p>
          <a:p>
            <a:pPr algn="just"/>
            <a:endParaRPr lang="fr-FR" sz="1400" dirty="0" smtClean="0">
              <a:solidFill>
                <a:schemeClr val="bg1"/>
              </a:solidFill>
            </a:endParaRPr>
          </a:p>
          <a:p>
            <a:pPr algn="just"/>
            <a:r>
              <a:rPr lang="fr-FR" sz="1400" dirty="0" smtClean="0">
                <a:solidFill>
                  <a:schemeClr val="bg1"/>
                </a:solidFill>
              </a:rPr>
              <a:t>Son histoire a été largement façonnée par ses activités maritimes et elle fait actuellement partie des villes européennes accueillant des courses nautiques. Vous arriverez au port de Kiel qui se trouve </a:t>
            </a:r>
            <a:r>
              <a:rPr lang="fr-FR" sz="1400" b="1" dirty="0" smtClean="0">
                <a:solidFill>
                  <a:schemeClr val="bg1"/>
                </a:solidFill>
              </a:rPr>
              <a:t>en plein centre-ville</a:t>
            </a:r>
            <a:r>
              <a:rPr lang="fr-FR" sz="1400" dirty="0" smtClean="0">
                <a:solidFill>
                  <a:schemeClr val="bg1"/>
                </a:solidFill>
              </a:rPr>
              <a:t>. C’est le point de départ idéal pour visiter la ville. </a:t>
            </a:r>
          </a:p>
          <a:p>
            <a:pPr algn="just"/>
            <a:endParaRPr lang="fr-FR" sz="1400" dirty="0" smtClean="0">
              <a:solidFill>
                <a:schemeClr val="bg1"/>
              </a:solidFill>
            </a:endParaRPr>
          </a:p>
          <a:p>
            <a:pPr algn="just"/>
            <a:r>
              <a:rPr lang="fr-FR" sz="1400" dirty="0" smtClean="0">
                <a:solidFill>
                  <a:schemeClr val="bg1"/>
                </a:solidFill>
              </a:rPr>
              <a:t>Entre les visites des </a:t>
            </a:r>
            <a:r>
              <a:rPr lang="fr-FR" sz="1400" b="1" dirty="0" smtClean="0">
                <a:solidFill>
                  <a:schemeClr val="bg1"/>
                </a:solidFill>
              </a:rPr>
              <a:t>anciens chemins de fer </a:t>
            </a:r>
            <a:r>
              <a:rPr lang="fr-FR" sz="1400" dirty="0" smtClean="0">
                <a:solidFill>
                  <a:schemeClr val="bg1"/>
                </a:solidFill>
              </a:rPr>
              <a:t>et celles des </a:t>
            </a:r>
            <a:r>
              <a:rPr lang="fr-FR" sz="1400" b="1" dirty="0" smtClean="0">
                <a:solidFill>
                  <a:schemeClr val="bg1"/>
                </a:solidFill>
              </a:rPr>
              <a:t>sous-marins de la Seconde Guerre mondiale</a:t>
            </a:r>
            <a:r>
              <a:rPr lang="fr-FR" sz="1400" dirty="0" smtClean="0">
                <a:solidFill>
                  <a:schemeClr val="bg1"/>
                </a:solidFill>
              </a:rPr>
              <a:t>, profitez d’un arrêt au </a:t>
            </a:r>
            <a:r>
              <a:rPr lang="fr-FR" sz="1400" b="1" dirty="0" smtClean="0">
                <a:solidFill>
                  <a:schemeClr val="bg1"/>
                </a:solidFill>
              </a:rPr>
              <a:t>phare de </a:t>
            </a:r>
            <a:r>
              <a:rPr lang="fr-FR" sz="1400" b="1" dirty="0" err="1" smtClean="0">
                <a:solidFill>
                  <a:schemeClr val="bg1"/>
                </a:solidFill>
              </a:rPr>
              <a:t>Bülk</a:t>
            </a:r>
            <a:r>
              <a:rPr lang="fr-FR" sz="1400" dirty="0" smtClean="0">
                <a:solidFill>
                  <a:schemeClr val="bg1"/>
                </a:solidFill>
              </a:rPr>
              <a:t>. </a:t>
            </a:r>
            <a:endParaRPr lang="fr-FR" sz="1400" dirty="0">
              <a:solidFill>
                <a:schemeClr val="bg1"/>
              </a:solidFill>
            </a:endParaRPr>
          </a:p>
        </p:txBody>
      </p:sp>
      <p:pic>
        <p:nvPicPr>
          <p:cNvPr id="3" name="Image 2"/>
          <p:cNvPicPr>
            <a:picLocks noChangeAspect="1"/>
          </p:cNvPicPr>
          <p:nvPr/>
        </p:nvPicPr>
        <p:blipFill>
          <a:blip r:embed="rId2"/>
          <a:stretch>
            <a:fillRect/>
          </a:stretch>
        </p:blipFill>
        <p:spPr>
          <a:xfrm>
            <a:off x="1856607" y="151468"/>
            <a:ext cx="4943475" cy="3295650"/>
          </a:xfrm>
          <a:prstGeom prst="rect">
            <a:avLst/>
          </a:prstGeom>
        </p:spPr>
      </p:pic>
      <p:sp>
        <p:nvSpPr>
          <p:cNvPr id="4" name="Titre 3"/>
          <p:cNvSpPr>
            <a:spLocks noGrp="1"/>
          </p:cNvSpPr>
          <p:nvPr>
            <p:ph type="title"/>
          </p:nvPr>
        </p:nvSpPr>
        <p:spPr>
          <a:xfrm>
            <a:off x="2020390" y="152015"/>
            <a:ext cx="1473430" cy="1914702"/>
          </a:xfrm>
        </p:spPr>
        <p:txBody>
          <a:bodyPr/>
          <a:lstStyle/>
          <a:p>
            <a:pPr algn="ctr"/>
            <a:r>
              <a:rPr lang="fr-FR" dirty="0" smtClean="0">
                <a:solidFill>
                  <a:schemeClr val="bg1"/>
                </a:solidFill>
              </a:rPr>
              <a:t>Kiel</a:t>
            </a:r>
            <a:endParaRPr lang="fr-FR" dirty="0">
              <a:solidFill>
                <a:schemeClr val="bg1"/>
              </a:solidFill>
            </a:endParaRPr>
          </a:p>
        </p:txBody>
      </p:sp>
      <p:pic>
        <p:nvPicPr>
          <p:cNvPr id="6" name="Image 5"/>
          <p:cNvPicPr>
            <a:picLocks noChangeAspect="1"/>
          </p:cNvPicPr>
          <p:nvPr/>
        </p:nvPicPr>
        <p:blipFill>
          <a:blip r:embed="rId3"/>
          <a:stretch>
            <a:fillRect/>
          </a:stretch>
        </p:blipFill>
        <p:spPr>
          <a:xfrm>
            <a:off x="145159" y="3619613"/>
            <a:ext cx="3422895" cy="5621446"/>
          </a:xfrm>
          <a:prstGeom prst="rect">
            <a:avLst/>
          </a:prstGeom>
        </p:spPr>
      </p:pic>
    </p:spTree>
    <p:extLst>
      <p:ext uri="{BB962C8B-B14F-4D97-AF65-F5344CB8AC3E}">
        <p14:creationId xmlns:p14="http://schemas.microsoft.com/office/powerpoint/2010/main" val="2989259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1323439"/>
          </a:xfrm>
          <a:prstGeom prst="rect">
            <a:avLst/>
          </a:prstGeom>
        </p:spPr>
        <p:txBody>
          <a:bodyPr wrap="square">
            <a:spAutoFit/>
          </a:bodyPr>
          <a:lstStyle/>
          <a:p>
            <a:pPr algn="ctr"/>
            <a:r>
              <a:rPr lang="fr-FR" sz="2400" b="1" dirty="0" smtClean="0"/>
              <a:t>De Hambourg au </a:t>
            </a:r>
            <a:r>
              <a:rPr lang="fr-FR" sz="2400" b="1" dirty="0" err="1" smtClean="0"/>
              <a:t>Sneffels</a:t>
            </a:r>
            <a:endParaRPr lang="fr-FR" sz="1400" b="1" dirty="0" smtClean="0"/>
          </a:p>
          <a:p>
            <a:pPr algn="just"/>
            <a:endParaRPr lang="fr-FR" sz="1400" dirty="0" smtClean="0"/>
          </a:p>
          <a:p>
            <a:pPr algn="just"/>
            <a:r>
              <a:rPr lang="fr-FR" sz="1400" dirty="0" smtClean="0"/>
              <a:t>Le voyage d'Axel et de </a:t>
            </a:r>
            <a:r>
              <a:rPr lang="fr-FR" sz="1400" dirty="0" err="1" smtClean="0"/>
              <a:t>Lidenbrock</a:t>
            </a:r>
            <a:r>
              <a:rPr lang="fr-FR" sz="1400" dirty="0" smtClean="0"/>
              <a:t> les mène </a:t>
            </a:r>
            <a:r>
              <a:rPr lang="fr-FR" sz="1400" dirty="0" smtClean="0">
                <a:solidFill>
                  <a:srgbClr val="FF0000"/>
                </a:solidFill>
              </a:rPr>
              <a:t>d'</a:t>
            </a:r>
            <a:r>
              <a:rPr lang="fr-FR" sz="1400" b="1" dirty="0" smtClean="0">
                <a:solidFill>
                  <a:srgbClr val="FF0000"/>
                </a:solidFill>
              </a:rPr>
              <a:t>Altona</a:t>
            </a:r>
            <a:r>
              <a:rPr lang="fr-FR" sz="1400" dirty="0" smtClean="0"/>
              <a:t>, banlieue de Hambourg, à </a:t>
            </a:r>
            <a:r>
              <a:rPr lang="fr-FR" sz="1400" b="1" dirty="0" smtClean="0">
                <a:solidFill>
                  <a:srgbClr val="FF0000"/>
                </a:solidFill>
              </a:rPr>
              <a:t>Kiel</a:t>
            </a:r>
            <a:r>
              <a:rPr lang="fr-FR" sz="1400" dirty="0" smtClean="0"/>
              <a:t> en chemin de fer ; de là, ils embarquent sur un </a:t>
            </a:r>
            <a:r>
              <a:rPr lang="fr-FR" sz="1400" b="1" dirty="0" smtClean="0">
                <a:solidFill>
                  <a:schemeClr val="accent6">
                    <a:lumMod val="75000"/>
                  </a:schemeClr>
                </a:solidFill>
              </a:rPr>
              <a:t>navire à vapeur </a:t>
            </a:r>
            <a:r>
              <a:rPr lang="fr-FR" sz="1400" dirty="0" smtClean="0"/>
              <a:t>en partance pour le </a:t>
            </a:r>
            <a:r>
              <a:rPr lang="fr-FR" sz="1400" b="1" dirty="0" smtClean="0"/>
              <a:t>Danemark</a:t>
            </a:r>
            <a:r>
              <a:rPr lang="fr-FR" sz="1400" dirty="0" smtClean="0"/>
              <a:t>, qui les mène à </a:t>
            </a:r>
            <a:r>
              <a:rPr lang="fr-FR" sz="1400" b="1" dirty="0" smtClean="0">
                <a:solidFill>
                  <a:srgbClr val="FF0000"/>
                </a:solidFill>
              </a:rPr>
              <a:t>Korsør</a:t>
            </a:r>
            <a:r>
              <a:rPr lang="fr-FR" sz="1400" dirty="0" smtClean="0"/>
              <a:t>, d'où ils gagnent </a:t>
            </a:r>
            <a:r>
              <a:rPr lang="fr-FR" sz="1400" b="1" dirty="0" smtClean="0">
                <a:solidFill>
                  <a:schemeClr val="accent6">
                    <a:lumMod val="75000"/>
                  </a:schemeClr>
                </a:solidFill>
              </a:rPr>
              <a:t>en train </a:t>
            </a:r>
            <a:r>
              <a:rPr lang="fr-FR" sz="1400" b="1" dirty="0" smtClean="0"/>
              <a:t>Copenhague</a:t>
            </a:r>
            <a:r>
              <a:rPr lang="fr-FR" sz="1400" dirty="0" smtClean="0"/>
              <a:t>.</a:t>
            </a:r>
            <a:endParaRPr lang="fr-FR" sz="1400" dirty="0"/>
          </a:p>
        </p:txBody>
      </p:sp>
      <p:pic>
        <p:nvPicPr>
          <p:cNvPr id="5" name="Image 4"/>
          <p:cNvPicPr>
            <a:picLocks noChangeAspect="1"/>
          </p:cNvPicPr>
          <p:nvPr/>
        </p:nvPicPr>
        <p:blipFill rotWithShape="1">
          <a:blip r:embed="rId2"/>
          <a:srcRect b="11002"/>
          <a:stretch/>
        </p:blipFill>
        <p:spPr>
          <a:xfrm>
            <a:off x="134603" y="1442233"/>
            <a:ext cx="5057775" cy="6010275"/>
          </a:xfrm>
          <a:prstGeom prst="rect">
            <a:avLst/>
          </a:prstGeom>
        </p:spPr>
      </p:pic>
      <p:pic>
        <p:nvPicPr>
          <p:cNvPr id="6" name="Image 5"/>
          <p:cNvPicPr>
            <a:picLocks noChangeAspect="1"/>
          </p:cNvPicPr>
          <p:nvPr/>
        </p:nvPicPr>
        <p:blipFill rotWithShape="1">
          <a:blip r:embed="rId3"/>
          <a:srcRect l="3911" t="16106" b="11970"/>
          <a:stretch/>
        </p:blipFill>
        <p:spPr>
          <a:xfrm>
            <a:off x="2538484" y="7571302"/>
            <a:ext cx="4219313" cy="2171700"/>
          </a:xfrm>
          <a:prstGeom prst="rect">
            <a:avLst/>
          </a:prstGeom>
        </p:spPr>
      </p:pic>
      <p:pic>
        <p:nvPicPr>
          <p:cNvPr id="7" name="Image 6"/>
          <p:cNvPicPr>
            <a:picLocks noChangeAspect="1"/>
          </p:cNvPicPr>
          <p:nvPr/>
        </p:nvPicPr>
        <p:blipFill>
          <a:blip r:embed="rId4"/>
          <a:stretch>
            <a:fillRect/>
          </a:stretch>
        </p:blipFill>
        <p:spPr>
          <a:xfrm>
            <a:off x="134603" y="7569527"/>
            <a:ext cx="2405525" cy="1804144"/>
          </a:xfrm>
          <a:prstGeom prst="rect">
            <a:avLst/>
          </a:prstGeom>
        </p:spPr>
      </p:pic>
      <p:sp>
        <p:nvSpPr>
          <p:cNvPr id="8" name="Rectangle 7"/>
          <p:cNvSpPr/>
          <p:nvPr/>
        </p:nvSpPr>
        <p:spPr>
          <a:xfrm>
            <a:off x="134603" y="9375446"/>
            <a:ext cx="2405525" cy="369332"/>
          </a:xfrm>
          <a:prstGeom prst="rect">
            <a:avLst/>
          </a:prstGeom>
          <a:solidFill>
            <a:schemeClr val="tx1"/>
          </a:solidFill>
        </p:spPr>
        <p:txBody>
          <a:bodyPr wrap="square">
            <a:spAutoFit/>
          </a:bodyPr>
          <a:lstStyle/>
          <a:p>
            <a:pPr algn="ctr"/>
            <a:r>
              <a:rPr lang="fr-FR" dirty="0" smtClean="0">
                <a:solidFill>
                  <a:schemeClr val="bg1"/>
                </a:solidFill>
              </a:rPr>
              <a:t>Korsør</a:t>
            </a:r>
            <a:endParaRPr lang="fr-FR" dirty="0">
              <a:solidFill>
                <a:schemeClr val="bg1"/>
              </a:solidFill>
            </a:endParaRPr>
          </a:p>
        </p:txBody>
      </p:sp>
    </p:spTree>
    <p:extLst>
      <p:ext uri="{BB962C8B-B14F-4D97-AF65-F5344CB8AC3E}">
        <p14:creationId xmlns:p14="http://schemas.microsoft.com/office/powerpoint/2010/main" val="1995017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b="62319"/>
          <a:stretch/>
        </p:blipFill>
        <p:spPr>
          <a:xfrm>
            <a:off x="76090" y="4087310"/>
            <a:ext cx="5715000" cy="2853358"/>
          </a:xfrm>
          <a:prstGeom prst="rect">
            <a:avLst/>
          </a:prstGeom>
        </p:spPr>
      </p:pic>
      <p:pic>
        <p:nvPicPr>
          <p:cNvPr id="4" name="Image 3"/>
          <p:cNvPicPr>
            <a:picLocks noChangeAspect="1"/>
          </p:cNvPicPr>
          <p:nvPr/>
        </p:nvPicPr>
        <p:blipFill>
          <a:blip r:embed="rId3"/>
          <a:stretch>
            <a:fillRect/>
          </a:stretch>
        </p:blipFill>
        <p:spPr>
          <a:xfrm>
            <a:off x="2422777" y="420993"/>
            <a:ext cx="4352925" cy="3590925"/>
          </a:xfrm>
          <a:prstGeom prst="rect">
            <a:avLst/>
          </a:prstGeom>
        </p:spPr>
      </p:pic>
      <p:pic>
        <p:nvPicPr>
          <p:cNvPr id="5" name="Image 4"/>
          <p:cNvPicPr>
            <a:picLocks noChangeAspect="1"/>
          </p:cNvPicPr>
          <p:nvPr/>
        </p:nvPicPr>
        <p:blipFill rotWithShape="1">
          <a:blip r:embed="rId4"/>
          <a:srcRect t="62842"/>
          <a:stretch/>
        </p:blipFill>
        <p:spPr>
          <a:xfrm>
            <a:off x="1063255" y="7006855"/>
            <a:ext cx="5712447" cy="2813598"/>
          </a:xfrm>
          <a:prstGeom prst="rect">
            <a:avLst/>
          </a:prstGeom>
        </p:spPr>
      </p:pic>
      <p:sp>
        <p:nvSpPr>
          <p:cNvPr id="2" name="Titre 1"/>
          <p:cNvSpPr>
            <a:spLocks noGrp="1"/>
          </p:cNvSpPr>
          <p:nvPr>
            <p:ph type="title"/>
          </p:nvPr>
        </p:nvSpPr>
        <p:spPr>
          <a:xfrm>
            <a:off x="1191504" y="1233377"/>
            <a:ext cx="2462545" cy="1541720"/>
          </a:xfrm>
          <a:solidFill>
            <a:schemeClr val="accent1">
              <a:lumMod val="20000"/>
              <a:lumOff val="80000"/>
            </a:schemeClr>
          </a:solidFill>
        </p:spPr>
        <p:txBody>
          <a:bodyPr/>
          <a:lstStyle/>
          <a:p>
            <a:pPr algn="ctr"/>
            <a:r>
              <a:rPr lang="fr-FR" dirty="0" smtClean="0"/>
              <a:t>Copenhague</a:t>
            </a:r>
            <a:endParaRPr lang="fr-FR" dirty="0"/>
          </a:p>
        </p:txBody>
      </p:sp>
    </p:spTree>
    <p:extLst>
      <p:ext uri="{BB962C8B-B14F-4D97-AF65-F5344CB8AC3E}">
        <p14:creationId xmlns:p14="http://schemas.microsoft.com/office/powerpoint/2010/main" val="1552659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912" y="3716541"/>
            <a:ext cx="6017741" cy="5693866"/>
          </a:xfrm>
          <a:prstGeom prst="rect">
            <a:avLst/>
          </a:prstGeom>
        </p:spPr>
        <p:txBody>
          <a:bodyPr wrap="square">
            <a:spAutoFit/>
          </a:bodyPr>
          <a:lstStyle/>
          <a:p>
            <a:pPr algn="just"/>
            <a:r>
              <a:rPr lang="fr-FR" sz="1400" b="1" dirty="0" smtClean="0">
                <a:solidFill>
                  <a:schemeClr val="accent6">
                    <a:lumMod val="75000"/>
                  </a:schemeClr>
                </a:solidFill>
              </a:rPr>
              <a:t>Copenhague</a:t>
            </a:r>
            <a:r>
              <a:rPr lang="fr-FR" sz="1400" dirty="0" smtClean="0"/>
              <a:t>, la capitale du </a:t>
            </a:r>
            <a:r>
              <a:rPr lang="fr-FR" sz="1400" b="1" dirty="0" smtClean="0"/>
              <a:t>Danemark</a:t>
            </a:r>
            <a:r>
              <a:rPr lang="fr-FR" sz="1400" dirty="0" smtClean="0"/>
              <a:t>, est une ville élégante riche en histoire et en traditions. Châteaux et joyaux de la couronne, galeries et musées, cathédrales et canaux : la visite de cette ville est fascinante.</a:t>
            </a:r>
          </a:p>
          <a:p>
            <a:pPr algn="just"/>
            <a:r>
              <a:rPr lang="fr-FR" sz="1400" dirty="0" smtClean="0"/>
              <a:t>Découvrez ce mélange exquis d’élégance scandinave et de joie de vivre européenne. Mais peut-être préfèrerez-vous vous éloigner du centre historique pour dénicher de majestueux châteaux dans la douce campagne danoise.</a:t>
            </a:r>
          </a:p>
          <a:p>
            <a:pPr algn="just"/>
            <a:r>
              <a:rPr lang="fr-FR" sz="1400" dirty="0" smtClean="0"/>
              <a:t>C'est certainement la ville la plus importante de ce pays qui s'allonge vers la mer Baltique et qui compte un peu plus de </a:t>
            </a:r>
            <a:r>
              <a:rPr lang="fr-FR" sz="1400" b="1" dirty="0" smtClean="0"/>
              <a:t>cinq millions d'habitants</a:t>
            </a:r>
            <a:r>
              <a:rPr lang="fr-FR" sz="1400" dirty="0" smtClean="0"/>
              <a:t>, dont au moins un million et demi vivent dans le centre de la ville, très résidentiel, et dans les pavillons de sa belle banlieue. La situation de </a:t>
            </a:r>
            <a:r>
              <a:rPr lang="fr-FR" sz="1400" b="1" dirty="0" smtClean="0">
                <a:solidFill>
                  <a:schemeClr val="accent6">
                    <a:lumMod val="75000"/>
                  </a:schemeClr>
                </a:solidFill>
              </a:rPr>
              <a:t>Copenhague</a:t>
            </a:r>
            <a:r>
              <a:rPr lang="fr-FR" sz="1400" dirty="0" smtClean="0"/>
              <a:t> a évidemment favorisé les activités maritimes en tout genre : chantiers, pêche, trafics maritimes et expéditions … ce qui fait que tout se concentre sur le port qui est certainement un des plus actifs de l'Europe du Nord.</a:t>
            </a:r>
          </a:p>
          <a:p>
            <a:pPr algn="just"/>
            <a:r>
              <a:rPr lang="fr-FR" sz="1400" dirty="0" smtClean="0"/>
              <a:t>Le </a:t>
            </a:r>
            <a:r>
              <a:rPr lang="fr-FR" sz="1400" b="1" dirty="0" smtClean="0">
                <a:solidFill>
                  <a:schemeClr val="accent6">
                    <a:lumMod val="75000"/>
                  </a:schemeClr>
                </a:solidFill>
              </a:rPr>
              <a:t>Danemark</a:t>
            </a:r>
            <a:r>
              <a:rPr lang="fr-FR" sz="1400" dirty="0" smtClean="0"/>
              <a:t> est en définitive le </a:t>
            </a:r>
            <a:r>
              <a:rPr lang="fr-FR" sz="1400" b="1" dirty="0" smtClean="0"/>
              <a:t>royaume le plus ancien du monde </a:t>
            </a:r>
            <a:r>
              <a:rPr lang="fr-FR" sz="1400" dirty="0" smtClean="0"/>
              <a:t>: la famille royale, très aimée de ses sujets, a une histoire comparable seulement à celle de la couronne britannique, et encore. Elle a établi sa résidence dans le </a:t>
            </a:r>
            <a:r>
              <a:rPr lang="fr-FR" sz="1400" b="1" dirty="0" smtClean="0"/>
              <a:t>château</a:t>
            </a:r>
            <a:r>
              <a:rPr lang="fr-FR" sz="1400" dirty="0" smtClean="0"/>
              <a:t> </a:t>
            </a:r>
            <a:r>
              <a:rPr lang="fr-FR" sz="1400" b="1" dirty="0" smtClean="0"/>
              <a:t>d'</a:t>
            </a:r>
            <a:r>
              <a:rPr lang="fr-FR" sz="1400" b="1" dirty="0" err="1" smtClean="0"/>
              <a:t>Amalienborg</a:t>
            </a:r>
            <a:r>
              <a:rPr lang="fr-FR" sz="1400" dirty="0" smtClean="0"/>
              <a:t>, composé de quatre énormes bâtiments qui donnent sur un pavé en forme octogonale. La Reine vit dans le </a:t>
            </a:r>
            <a:r>
              <a:rPr lang="fr-FR" sz="1400" b="1" dirty="0" smtClean="0"/>
              <a:t>Palais de Christian IX </a:t>
            </a:r>
            <a:r>
              <a:rPr lang="fr-FR" sz="1400" dirty="0" smtClean="0"/>
              <a:t>où l'on peut assister, tous les midi, à la pittoresque relève de la garde. Auparavant, la famille royale vivait à </a:t>
            </a:r>
            <a:r>
              <a:rPr lang="fr-FR" sz="1400" b="1" dirty="0" err="1" smtClean="0"/>
              <a:t>Christianborg</a:t>
            </a:r>
            <a:r>
              <a:rPr lang="fr-FR" sz="1400" dirty="0" smtClean="0"/>
              <a:t>, un château certainement plus austère, mais non moins fascinant et riche en histoire et en objets d'art vraiment admirables. Le château se trouve sur l'île de </a:t>
            </a:r>
            <a:r>
              <a:rPr lang="fr-FR" sz="1400" b="1" dirty="0" err="1" smtClean="0"/>
              <a:t>Slotsholm</a:t>
            </a:r>
            <a:r>
              <a:rPr lang="fr-FR" sz="1400" dirty="0" smtClean="0"/>
              <a:t> et est aujourd'hui le siège du </a:t>
            </a:r>
            <a:r>
              <a:rPr lang="fr-FR" sz="1400" b="1" dirty="0" err="1" smtClean="0"/>
              <a:t>Folketing</a:t>
            </a:r>
            <a:r>
              <a:rPr lang="fr-FR" sz="1400" dirty="0" smtClean="0"/>
              <a:t>, le Parlement danois. Copenhague vit dans le </a:t>
            </a:r>
            <a:r>
              <a:rPr lang="fr-FR" sz="1400" b="1" dirty="0" smtClean="0">
                <a:solidFill>
                  <a:srgbClr val="FF0000"/>
                </a:solidFill>
              </a:rPr>
              <a:t>mythe de la Petite Sirène</a:t>
            </a:r>
            <a:r>
              <a:rPr lang="fr-FR" sz="1400" dirty="0" smtClean="0"/>
              <a:t>, le personnage le plus célèbre né de l'imagination de l'écrivain </a:t>
            </a:r>
            <a:r>
              <a:rPr lang="fr-FR" sz="1400" dirty="0" smtClean="0">
                <a:solidFill>
                  <a:srgbClr val="FF0000"/>
                </a:solidFill>
              </a:rPr>
              <a:t>Hans Christian </a:t>
            </a:r>
            <a:r>
              <a:rPr lang="fr-FR" sz="1400" b="1" dirty="0" smtClean="0">
                <a:solidFill>
                  <a:srgbClr val="FF0000"/>
                </a:solidFill>
              </a:rPr>
              <a:t>Andersen</a:t>
            </a:r>
            <a:r>
              <a:rPr lang="fr-FR" sz="1400" dirty="0" smtClean="0">
                <a:solidFill>
                  <a:srgbClr val="FF0000"/>
                </a:solidFill>
              </a:rPr>
              <a:t> </a:t>
            </a:r>
            <a:r>
              <a:rPr lang="fr-FR" sz="1400" dirty="0" smtClean="0"/>
              <a:t>: la visite de la statue représentant </a:t>
            </a:r>
            <a:r>
              <a:rPr lang="fr-FR" sz="1400" b="1" dirty="0" smtClean="0"/>
              <a:t>la jolie sirène</a:t>
            </a:r>
            <a:r>
              <a:rPr lang="fr-FR" sz="1400" dirty="0" smtClean="0"/>
              <a:t>, symbole de la ville, est toujours un des moments les plus émouvants d'un tour de la ville.</a:t>
            </a:r>
            <a:endParaRPr lang="fr-FR" sz="1400" dirty="0"/>
          </a:p>
        </p:txBody>
      </p:sp>
      <p:pic>
        <p:nvPicPr>
          <p:cNvPr id="3" name="Image 2"/>
          <p:cNvPicPr>
            <a:picLocks noChangeAspect="1"/>
          </p:cNvPicPr>
          <p:nvPr/>
        </p:nvPicPr>
        <p:blipFill>
          <a:blip r:embed="rId2"/>
          <a:stretch>
            <a:fillRect/>
          </a:stretch>
        </p:blipFill>
        <p:spPr>
          <a:xfrm>
            <a:off x="921168" y="160743"/>
            <a:ext cx="4943475" cy="3295650"/>
          </a:xfrm>
          <a:prstGeom prst="rect">
            <a:avLst/>
          </a:prstGeom>
        </p:spPr>
      </p:pic>
    </p:spTree>
    <p:extLst>
      <p:ext uri="{BB962C8B-B14F-4D97-AF65-F5344CB8AC3E}">
        <p14:creationId xmlns:p14="http://schemas.microsoft.com/office/powerpoint/2010/main" val="1038663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248" y="8342257"/>
            <a:ext cx="2518611" cy="1200329"/>
          </a:xfrm>
          <a:prstGeom prst="rect">
            <a:avLst/>
          </a:prstGeom>
        </p:spPr>
        <p:txBody>
          <a:bodyPr wrap="square">
            <a:spAutoFit/>
          </a:bodyPr>
          <a:lstStyle/>
          <a:p>
            <a:pPr algn="ctr"/>
            <a:r>
              <a:rPr lang="fr-FR" b="1" dirty="0" smtClean="0"/>
              <a:t>Dans la rue du marché</a:t>
            </a:r>
          </a:p>
          <a:p>
            <a:pPr algn="ctr"/>
            <a:r>
              <a:rPr lang="fr-FR" dirty="0" smtClean="0"/>
              <a:t> (l'île Amager </a:t>
            </a:r>
            <a:r>
              <a:rPr lang="fr-FR" dirty="0" err="1" smtClean="0"/>
              <a:t>Amak</a:t>
            </a:r>
            <a:r>
              <a:rPr lang="fr-FR" dirty="0" smtClean="0"/>
              <a:t>) </a:t>
            </a:r>
          </a:p>
          <a:p>
            <a:pPr algn="ctr"/>
            <a:r>
              <a:rPr lang="fr-FR" b="1" dirty="0" smtClean="0"/>
              <a:t>Copenhague</a:t>
            </a:r>
            <a:r>
              <a:rPr lang="fr-FR" dirty="0" smtClean="0"/>
              <a:t> au </a:t>
            </a:r>
            <a:r>
              <a:rPr lang="fr-FR" b="1" dirty="0" smtClean="0"/>
              <a:t>Danemark</a:t>
            </a:r>
            <a:endParaRPr lang="fr-FR" b="1" dirty="0"/>
          </a:p>
        </p:txBody>
      </p:sp>
      <p:pic>
        <p:nvPicPr>
          <p:cNvPr id="5" name="Image 4"/>
          <p:cNvPicPr>
            <a:picLocks noChangeAspect="1"/>
          </p:cNvPicPr>
          <p:nvPr/>
        </p:nvPicPr>
        <p:blipFill rotWithShape="1">
          <a:blip r:embed="rId2"/>
          <a:srcRect l="2565" t="1928" r="2037" b="8288"/>
          <a:stretch/>
        </p:blipFill>
        <p:spPr>
          <a:xfrm>
            <a:off x="26985" y="0"/>
            <a:ext cx="6884985" cy="8085221"/>
          </a:xfrm>
          <a:prstGeom prst="rect">
            <a:avLst/>
          </a:prstGeom>
        </p:spPr>
      </p:pic>
      <p:sp>
        <p:nvSpPr>
          <p:cNvPr id="6" name="Rectangle 5"/>
          <p:cNvSpPr/>
          <p:nvPr/>
        </p:nvSpPr>
        <p:spPr>
          <a:xfrm>
            <a:off x="2956279" y="8208330"/>
            <a:ext cx="3901721" cy="1446550"/>
          </a:xfrm>
          <a:prstGeom prst="rect">
            <a:avLst/>
          </a:prstGeom>
        </p:spPr>
        <p:txBody>
          <a:bodyPr wrap="square">
            <a:spAutoFit/>
          </a:bodyPr>
          <a:lstStyle/>
          <a:p>
            <a:r>
              <a:rPr lang="fr-FR" dirty="0" smtClean="0"/>
              <a:t>https://</a:t>
            </a:r>
            <a:r>
              <a:rPr lang="fr-FR" sz="1400" dirty="0" smtClean="0"/>
              <a:t>www.alamyimages.fr/l-effet-de-rapprochement-d-une-ancienne-rue-elegante-avec-de-prestigieux-batiments-europeens-dans-la-rue-du-marche-l-ile-amager-amak-</a:t>
            </a:r>
            <a:r>
              <a:rPr lang="fr-FR" sz="1400" b="1" dirty="0" smtClean="0"/>
              <a:t>copenhague</a:t>
            </a:r>
            <a:r>
              <a:rPr lang="fr-FR" sz="1400" dirty="0" smtClean="0"/>
              <a:t>-au-</a:t>
            </a:r>
            <a:r>
              <a:rPr lang="fr-FR" sz="1400" b="1" dirty="0" smtClean="0"/>
              <a:t>danemark</a:t>
            </a:r>
            <a:r>
              <a:rPr lang="fr-FR" sz="1400" dirty="0" smtClean="0"/>
              <a:t>-par-therond-et-manini-publie-sur-le-tour-du-monde-paris-1862-image157936787.html</a:t>
            </a:r>
            <a:endParaRPr lang="fr-FR" dirty="0"/>
          </a:p>
        </p:txBody>
      </p:sp>
    </p:spTree>
    <p:extLst>
      <p:ext uri="{BB962C8B-B14F-4D97-AF65-F5344CB8AC3E}">
        <p14:creationId xmlns:p14="http://schemas.microsoft.com/office/powerpoint/2010/main" val="3711052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918717"/>
            <a:ext cx="6858000" cy="8987283"/>
            <a:chOff x="0" y="0"/>
            <a:chExt cx="6858000" cy="8987283"/>
          </a:xfrm>
        </p:grpSpPr>
        <p:pic>
          <p:nvPicPr>
            <p:cNvPr id="2" name="Image 1"/>
            <p:cNvPicPr>
              <a:picLocks noChangeAspect="1"/>
            </p:cNvPicPr>
            <p:nvPr/>
          </p:nvPicPr>
          <p:blipFill>
            <a:blip r:embed="rId2"/>
            <a:stretch>
              <a:fillRect/>
            </a:stretch>
          </p:blipFill>
          <p:spPr>
            <a:xfrm flipH="1">
              <a:off x="0" y="0"/>
              <a:ext cx="6858000" cy="8987283"/>
            </a:xfrm>
            <a:prstGeom prst="rect">
              <a:avLst/>
            </a:prstGeom>
          </p:spPr>
        </p:pic>
        <p:sp>
          <p:nvSpPr>
            <p:cNvPr id="3" name="Rectangle 2"/>
            <p:cNvSpPr/>
            <p:nvPr/>
          </p:nvSpPr>
          <p:spPr>
            <a:xfrm>
              <a:off x="60157" y="100570"/>
              <a:ext cx="3406374" cy="4247317"/>
            </a:xfrm>
            <a:prstGeom prst="rect">
              <a:avLst/>
            </a:prstGeom>
            <a:solidFill>
              <a:schemeClr val="accent1">
                <a:lumMod val="20000"/>
                <a:lumOff val="80000"/>
              </a:schemeClr>
            </a:solidFill>
          </p:spPr>
          <p:txBody>
            <a:bodyPr wrap="square">
              <a:spAutoFit/>
            </a:bodyPr>
            <a:lstStyle/>
            <a:p>
              <a:pPr algn="just"/>
              <a:r>
                <a:rPr lang="fr-FR" b="1" dirty="0" smtClean="0"/>
                <a:t>L'église de Notre-Sauveur </a:t>
              </a:r>
              <a:r>
                <a:rPr lang="fr-FR" dirty="0" smtClean="0"/>
                <a:t>(en danois: </a:t>
              </a:r>
              <a:r>
                <a:rPr lang="fr-FR" b="1" dirty="0" smtClean="0"/>
                <a:t>Vor </a:t>
              </a:r>
              <a:r>
                <a:rPr lang="fr-FR" b="1" dirty="0" err="1" smtClean="0"/>
                <a:t>Frelsers</a:t>
              </a:r>
              <a:r>
                <a:rPr lang="fr-FR" b="1" dirty="0" smtClean="0"/>
                <a:t> Kirke</a:t>
              </a:r>
              <a:r>
                <a:rPr lang="fr-FR" dirty="0" smtClean="0"/>
                <a:t>) est une église baroque de </a:t>
              </a:r>
              <a:r>
                <a:rPr lang="fr-FR" b="1" dirty="0" smtClean="0"/>
                <a:t>Copenhague</a:t>
              </a:r>
              <a:r>
                <a:rPr lang="fr-FR" dirty="0" smtClean="0"/>
                <a:t>, au </a:t>
              </a:r>
              <a:r>
                <a:rPr lang="fr-FR" b="1" dirty="0" smtClean="0"/>
                <a:t>Danemark</a:t>
              </a:r>
              <a:r>
                <a:rPr lang="fr-FR" dirty="0" smtClean="0"/>
                <a:t>, dans le quartier de </a:t>
              </a:r>
              <a:r>
                <a:rPr lang="fr-FR" b="1" dirty="0" err="1" smtClean="0"/>
                <a:t>Christianshavn</a:t>
              </a:r>
              <a:r>
                <a:rPr lang="fr-FR" b="1" dirty="0" smtClean="0"/>
                <a:t>.</a:t>
              </a:r>
            </a:p>
            <a:p>
              <a:pPr algn="just"/>
              <a:r>
                <a:rPr lang="fr-FR" dirty="0" smtClean="0"/>
                <a:t>L'église est célèbre pour sa flèche en spirale et son </a:t>
              </a:r>
              <a:r>
                <a:rPr lang="fr-FR" b="1" dirty="0" smtClean="0"/>
                <a:t>escalier en colimaçon externe</a:t>
              </a:r>
              <a:r>
                <a:rPr lang="fr-FR" dirty="0" smtClean="0"/>
                <a:t>, qui offre une large vue sur le centre-ville de </a:t>
              </a:r>
              <a:r>
                <a:rPr lang="fr-FR" b="1" dirty="0" smtClean="0"/>
                <a:t>Copenhague</a:t>
              </a:r>
              <a:r>
                <a:rPr lang="fr-FR" dirty="0" smtClean="0"/>
                <a:t>. </a:t>
              </a:r>
            </a:p>
            <a:p>
              <a:pPr algn="just"/>
              <a:r>
                <a:rPr lang="fr-FR" dirty="0" smtClean="0"/>
                <a:t>Elle est également connue pour son carillon, qui joue des mélodies toutes les heures de 8 h à minuit. </a:t>
              </a:r>
            </a:p>
            <a:p>
              <a:pPr algn="just"/>
              <a:r>
                <a:rPr lang="fr-FR" dirty="0" smtClean="0"/>
                <a:t>L'église avec sa flèche mesure 90 mètres. </a:t>
              </a:r>
              <a:endParaRPr lang="fr-FR" dirty="0"/>
            </a:p>
          </p:txBody>
        </p:sp>
      </p:grpSp>
    </p:spTree>
    <p:extLst>
      <p:ext uri="{BB962C8B-B14F-4D97-AF65-F5344CB8AC3E}">
        <p14:creationId xmlns:p14="http://schemas.microsoft.com/office/powerpoint/2010/main" val="3867991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t="10054"/>
          <a:stretch/>
        </p:blipFill>
        <p:spPr>
          <a:xfrm>
            <a:off x="-1" y="2298032"/>
            <a:ext cx="4474852" cy="5527479"/>
          </a:xfrm>
          <a:prstGeom prst="rect">
            <a:avLst/>
          </a:prstGeom>
        </p:spPr>
      </p:pic>
      <p:sp>
        <p:nvSpPr>
          <p:cNvPr id="6" name="Titre 5"/>
          <p:cNvSpPr>
            <a:spLocks noGrp="1"/>
          </p:cNvSpPr>
          <p:nvPr>
            <p:ph type="title"/>
          </p:nvPr>
        </p:nvSpPr>
        <p:spPr>
          <a:xfrm>
            <a:off x="0" y="0"/>
            <a:ext cx="1905000" cy="2286000"/>
          </a:xfrm>
          <a:solidFill>
            <a:schemeClr val="accent6">
              <a:lumMod val="75000"/>
            </a:schemeClr>
          </a:solidFill>
        </p:spPr>
        <p:txBody>
          <a:bodyPr/>
          <a:lstStyle/>
          <a:p>
            <a:pPr algn="ctr"/>
            <a:r>
              <a:rPr lang="fr-FR" dirty="0" smtClean="0">
                <a:solidFill>
                  <a:schemeClr val="accent2">
                    <a:lumMod val="60000"/>
                    <a:lumOff val="40000"/>
                  </a:schemeClr>
                </a:solidFill>
              </a:rPr>
              <a:t>Elseneur</a:t>
            </a:r>
            <a:r>
              <a:rPr lang="fr-FR" dirty="0" smtClean="0">
                <a:solidFill>
                  <a:schemeClr val="accent6">
                    <a:lumMod val="40000"/>
                    <a:lumOff val="60000"/>
                  </a:schemeClr>
                </a:solidFill>
              </a:rPr>
              <a:t> </a:t>
            </a:r>
            <a:endParaRPr lang="fr-FR" dirty="0">
              <a:solidFill>
                <a:schemeClr val="accent6">
                  <a:lumMod val="40000"/>
                  <a:lumOff val="60000"/>
                </a:schemeClr>
              </a:solidFill>
            </a:endParaRPr>
          </a:p>
        </p:txBody>
      </p:sp>
      <p:pic>
        <p:nvPicPr>
          <p:cNvPr id="7" name="Image 6"/>
          <p:cNvPicPr>
            <a:picLocks noChangeAspect="1"/>
          </p:cNvPicPr>
          <p:nvPr/>
        </p:nvPicPr>
        <p:blipFill>
          <a:blip r:embed="rId3"/>
          <a:stretch>
            <a:fillRect/>
          </a:stretch>
        </p:blipFill>
        <p:spPr>
          <a:xfrm>
            <a:off x="1911109" y="0"/>
            <a:ext cx="4953000" cy="2286000"/>
          </a:xfrm>
          <a:prstGeom prst="rect">
            <a:avLst/>
          </a:prstGeom>
        </p:spPr>
      </p:pic>
      <p:sp>
        <p:nvSpPr>
          <p:cNvPr id="8" name="Rectangle 7"/>
          <p:cNvSpPr/>
          <p:nvPr/>
        </p:nvSpPr>
        <p:spPr>
          <a:xfrm>
            <a:off x="4474851" y="2328343"/>
            <a:ext cx="2389258" cy="1815882"/>
          </a:xfrm>
          <a:prstGeom prst="rect">
            <a:avLst/>
          </a:prstGeom>
        </p:spPr>
        <p:txBody>
          <a:bodyPr wrap="square">
            <a:spAutoFit/>
          </a:bodyPr>
          <a:lstStyle/>
          <a:p>
            <a:r>
              <a:rPr lang="fr-FR" sz="1400" b="1" dirty="0" smtClean="0"/>
              <a:t>Elseneur</a:t>
            </a:r>
            <a:r>
              <a:rPr lang="fr-FR" sz="1400" dirty="0" smtClean="0"/>
              <a:t> est une ville et une municipalité danoise située à la pointe nord-est de l'île de </a:t>
            </a:r>
            <a:r>
              <a:rPr lang="fr-FR" sz="1400" b="1" dirty="0" smtClean="0"/>
              <a:t>Seeland</a:t>
            </a:r>
            <a:r>
              <a:rPr lang="fr-FR" sz="1400" dirty="0" smtClean="0"/>
              <a:t>, au nord de </a:t>
            </a:r>
            <a:r>
              <a:rPr lang="fr-FR" sz="1400" b="1" dirty="0" smtClean="0"/>
              <a:t>Copenhague</a:t>
            </a:r>
            <a:r>
              <a:rPr lang="fr-FR" sz="1400" dirty="0" smtClean="0"/>
              <a:t>. Elle fait face à la ville suédoise de </a:t>
            </a:r>
            <a:r>
              <a:rPr lang="fr-FR" sz="1400" b="1" dirty="0" smtClean="0"/>
              <a:t>Helsingborg</a:t>
            </a:r>
            <a:r>
              <a:rPr lang="fr-FR" sz="1400" dirty="0" smtClean="0"/>
              <a:t>, dont elle est séparée par le détroit de </a:t>
            </a:r>
            <a:r>
              <a:rPr lang="fr-FR" sz="1400" b="1" dirty="0" smtClean="0"/>
              <a:t>l'Øresund</a:t>
            </a:r>
            <a:r>
              <a:rPr lang="fr-FR" sz="1400" dirty="0" smtClean="0"/>
              <a:t>.</a:t>
            </a:r>
          </a:p>
        </p:txBody>
      </p:sp>
      <p:pic>
        <p:nvPicPr>
          <p:cNvPr id="10" name="Image 9"/>
          <p:cNvPicPr>
            <a:picLocks noChangeAspect="1"/>
          </p:cNvPicPr>
          <p:nvPr/>
        </p:nvPicPr>
        <p:blipFill>
          <a:blip r:embed="rId4"/>
          <a:stretch>
            <a:fillRect/>
          </a:stretch>
        </p:blipFill>
        <p:spPr>
          <a:xfrm>
            <a:off x="4474851" y="8151674"/>
            <a:ext cx="2315356" cy="1491090"/>
          </a:xfrm>
          <a:prstGeom prst="rect">
            <a:avLst/>
          </a:prstGeom>
        </p:spPr>
      </p:pic>
      <p:sp>
        <p:nvSpPr>
          <p:cNvPr id="2" name="Rectangle 1"/>
          <p:cNvSpPr/>
          <p:nvPr/>
        </p:nvSpPr>
        <p:spPr>
          <a:xfrm>
            <a:off x="1033153" y="8151674"/>
            <a:ext cx="3441698" cy="1415772"/>
          </a:xfrm>
          <a:prstGeom prst="rect">
            <a:avLst/>
          </a:prstGeom>
        </p:spPr>
        <p:txBody>
          <a:bodyPr wrap="square">
            <a:spAutoFit/>
          </a:bodyPr>
          <a:lstStyle/>
          <a:p>
            <a:pPr algn="r"/>
            <a:r>
              <a:rPr lang="fr-FR" sz="1400" b="1" dirty="0"/>
              <a:t>Elseneur</a:t>
            </a:r>
            <a:r>
              <a:rPr lang="fr-FR" sz="1600" dirty="0"/>
              <a:t> </a:t>
            </a:r>
            <a:r>
              <a:rPr lang="fr-FR" sz="1400" dirty="0"/>
              <a:t>est internationalement connue par l'ancienne </a:t>
            </a:r>
            <a:r>
              <a:rPr lang="fr-FR" sz="1400" b="1" dirty="0"/>
              <a:t>forteresse de </a:t>
            </a:r>
            <a:r>
              <a:rPr lang="fr-FR" sz="1400" b="1" dirty="0" err="1"/>
              <a:t>Kronborg</a:t>
            </a:r>
            <a:r>
              <a:rPr lang="fr-FR" sz="1400" dirty="0"/>
              <a:t>, qui fait face à la Suède. Le plus imposant de toute la </a:t>
            </a:r>
            <a:r>
              <a:rPr lang="fr-FR" sz="1400" b="1" dirty="0"/>
              <a:t>Scandinavie</a:t>
            </a:r>
            <a:r>
              <a:rPr lang="fr-FR" sz="1400" dirty="0"/>
              <a:t>, cet édifice est le théâtre de l'histoire de </a:t>
            </a:r>
            <a:r>
              <a:rPr lang="fr-FR" sz="1400" b="1" dirty="0"/>
              <a:t>Hamlet</a:t>
            </a:r>
            <a:r>
              <a:rPr lang="fr-FR" sz="1400" dirty="0"/>
              <a:t>, l'une des plus célèbres tragédies de </a:t>
            </a:r>
            <a:r>
              <a:rPr lang="fr-FR" sz="1400" b="1" dirty="0"/>
              <a:t>William Shakespeare</a:t>
            </a:r>
            <a:r>
              <a:rPr lang="fr-FR" sz="1400" dirty="0"/>
              <a:t>.</a:t>
            </a:r>
            <a:endParaRPr lang="fr-FR" sz="1200" dirty="0"/>
          </a:p>
        </p:txBody>
      </p:sp>
    </p:spTree>
    <p:extLst>
      <p:ext uri="{BB962C8B-B14F-4D97-AF65-F5344CB8AC3E}">
        <p14:creationId xmlns:p14="http://schemas.microsoft.com/office/powerpoint/2010/main" val="763823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681182" y="3270926"/>
            <a:ext cx="2176818" cy="1501253"/>
          </a:xfrm>
        </p:spPr>
        <p:txBody>
          <a:bodyPr/>
          <a:lstStyle/>
          <a:p>
            <a:pPr algn="ctr"/>
            <a:r>
              <a:rPr lang="fr-FR" dirty="0" smtClean="0">
                <a:solidFill>
                  <a:schemeClr val="bg1"/>
                </a:solidFill>
              </a:rPr>
              <a:t>Oslo Norvège</a:t>
            </a:r>
            <a:endParaRPr lang="fr-FR" dirty="0">
              <a:solidFill>
                <a:schemeClr val="bg1"/>
              </a:solidFill>
            </a:endParaRPr>
          </a:p>
        </p:txBody>
      </p:sp>
      <p:pic>
        <p:nvPicPr>
          <p:cNvPr id="8" name="Image 7"/>
          <p:cNvPicPr>
            <a:picLocks noChangeAspect="1"/>
          </p:cNvPicPr>
          <p:nvPr/>
        </p:nvPicPr>
        <p:blipFill rotWithShape="1">
          <a:blip r:embed="rId2"/>
          <a:srcRect b="5103"/>
          <a:stretch/>
        </p:blipFill>
        <p:spPr>
          <a:xfrm>
            <a:off x="0" y="4912895"/>
            <a:ext cx="6858000" cy="4993105"/>
          </a:xfrm>
          <a:prstGeom prst="rect">
            <a:avLst/>
          </a:prstGeom>
        </p:spPr>
      </p:pic>
      <p:pic>
        <p:nvPicPr>
          <p:cNvPr id="9" name="Image 8"/>
          <p:cNvPicPr>
            <a:picLocks noChangeAspect="1"/>
          </p:cNvPicPr>
          <p:nvPr/>
        </p:nvPicPr>
        <p:blipFill>
          <a:blip r:embed="rId3"/>
          <a:stretch>
            <a:fillRect/>
          </a:stretch>
        </p:blipFill>
        <p:spPr>
          <a:xfrm>
            <a:off x="5388" y="0"/>
            <a:ext cx="6852612" cy="4413082"/>
          </a:xfrm>
          <a:prstGeom prst="rect">
            <a:avLst/>
          </a:prstGeom>
        </p:spPr>
      </p:pic>
    </p:spTree>
    <p:extLst>
      <p:ext uri="{BB962C8B-B14F-4D97-AF65-F5344CB8AC3E}">
        <p14:creationId xmlns:p14="http://schemas.microsoft.com/office/powerpoint/2010/main" val="66130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0526" y="4352783"/>
            <a:ext cx="1914525" cy="646331"/>
          </a:xfrm>
          <a:prstGeom prst="rect">
            <a:avLst/>
          </a:prstGeom>
        </p:spPr>
        <p:txBody>
          <a:bodyPr wrap="square">
            <a:spAutoFit/>
          </a:bodyPr>
          <a:lstStyle/>
          <a:p>
            <a:pPr algn="ctr"/>
            <a:r>
              <a:rPr lang="fr-FR" b="1" dirty="0" smtClean="0"/>
              <a:t>Reykjavik</a:t>
            </a:r>
            <a:r>
              <a:rPr lang="fr-FR" dirty="0" smtClean="0"/>
              <a:t> </a:t>
            </a:r>
          </a:p>
          <a:p>
            <a:pPr algn="ctr"/>
            <a:r>
              <a:rPr lang="fr-FR" dirty="0" smtClean="0"/>
              <a:t>(Islande)</a:t>
            </a:r>
            <a:endParaRPr lang="fr-FR" dirty="0"/>
          </a:p>
        </p:txBody>
      </p:sp>
      <p:pic>
        <p:nvPicPr>
          <p:cNvPr id="3" name="Image 2"/>
          <p:cNvPicPr>
            <a:picLocks noChangeAspect="1"/>
          </p:cNvPicPr>
          <p:nvPr/>
        </p:nvPicPr>
        <p:blipFill>
          <a:blip r:embed="rId2"/>
          <a:stretch>
            <a:fillRect/>
          </a:stretch>
        </p:blipFill>
        <p:spPr>
          <a:xfrm>
            <a:off x="208945" y="6081624"/>
            <a:ext cx="6405609" cy="3575506"/>
          </a:xfrm>
          <a:prstGeom prst="rect">
            <a:avLst/>
          </a:prstGeom>
        </p:spPr>
      </p:pic>
      <p:pic>
        <p:nvPicPr>
          <p:cNvPr id="4" name="Image 3"/>
          <p:cNvPicPr>
            <a:picLocks noChangeAspect="1"/>
          </p:cNvPicPr>
          <p:nvPr/>
        </p:nvPicPr>
        <p:blipFill>
          <a:blip r:embed="rId3"/>
          <a:stretch>
            <a:fillRect/>
          </a:stretch>
        </p:blipFill>
        <p:spPr>
          <a:xfrm>
            <a:off x="3073136" y="3154525"/>
            <a:ext cx="3541418" cy="2825914"/>
          </a:xfrm>
          <a:prstGeom prst="rect">
            <a:avLst/>
          </a:prstGeom>
        </p:spPr>
      </p:pic>
      <p:pic>
        <p:nvPicPr>
          <p:cNvPr id="2" name="Image 1"/>
          <p:cNvPicPr>
            <a:picLocks noChangeAspect="1"/>
          </p:cNvPicPr>
          <p:nvPr/>
        </p:nvPicPr>
        <p:blipFill>
          <a:blip r:embed="rId4"/>
          <a:stretch>
            <a:fillRect/>
          </a:stretch>
        </p:blipFill>
        <p:spPr>
          <a:xfrm>
            <a:off x="208945" y="58531"/>
            <a:ext cx="4492213" cy="2994809"/>
          </a:xfrm>
          <a:prstGeom prst="rect">
            <a:avLst/>
          </a:prstGeom>
        </p:spPr>
      </p:pic>
      <p:pic>
        <p:nvPicPr>
          <p:cNvPr id="6" name="Image 5"/>
          <p:cNvPicPr>
            <a:picLocks noChangeAspect="1"/>
          </p:cNvPicPr>
          <p:nvPr/>
        </p:nvPicPr>
        <p:blipFill>
          <a:blip r:embed="rId5"/>
          <a:stretch>
            <a:fillRect/>
          </a:stretch>
        </p:blipFill>
        <p:spPr>
          <a:xfrm>
            <a:off x="1396477" y="9410221"/>
            <a:ext cx="4797968" cy="493819"/>
          </a:xfrm>
          <a:prstGeom prst="rect">
            <a:avLst/>
          </a:prstGeom>
        </p:spPr>
      </p:pic>
    </p:spTree>
    <p:extLst>
      <p:ext uri="{BB962C8B-B14F-4D97-AF65-F5344CB8AC3E}">
        <p14:creationId xmlns:p14="http://schemas.microsoft.com/office/powerpoint/2010/main" val="39767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2031325"/>
          </a:xfrm>
          <a:prstGeom prst="rect">
            <a:avLst/>
          </a:prstGeom>
        </p:spPr>
        <p:txBody>
          <a:bodyPr wrap="square">
            <a:spAutoFit/>
          </a:bodyPr>
          <a:lstStyle/>
          <a:p>
            <a:pPr algn="ctr"/>
            <a:r>
              <a:rPr lang="fr-FR" dirty="0" smtClean="0"/>
              <a:t>Islande vs Italie</a:t>
            </a:r>
          </a:p>
          <a:p>
            <a:pPr algn="ctr"/>
            <a:endParaRPr lang="fr-FR" dirty="0" smtClean="0"/>
          </a:p>
          <a:p>
            <a:r>
              <a:rPr lang="fr-FR" dirty="0" smtClean="0"/>
              <a:t>1 - </a:t>
            </a:r>
            <a:r>
              <a:rPr lang="fr-FR" dirty="0" err="1" smtClean="0"/>
              <a:t>Sneffels</a:t>
            </a:r>
            <a:r>
              <a:rPr lang="fr-FR" dirty="0" smtClean="0"/>
              <a:t> = volcan éteint 	1 - Stromboli = volcan en activité</a:t>
            </a:r>
          </a:p>
          <a:p>
            <a:r>
              <a:rPr lang="fr-FR" dirty="0" smtClean="0"/>
              <a:t>2 - Lépreux, maladie 	2 - Enfant gardien des vignes, bonne santé</a:t>
            </a:r>
          </a:p>
          <a:p>
            <a:r>
              <a:rPr lang="fr-FR" dirty="0" smtClean="0"/>
              <a:t>3 – Lichens, pauvreté de l’île	3 - Raisins, richesse de l’île</a:t>
            </a:r>
          </a:p>
          <a:p>
            <a:r>
              <a:rPr lang="fr-FR" dirty="0" smtClean="0"/>
              <a:t>4 - Pays froid, neuf, vierge 	4 - Pays chaud, ancien, habité</a:t>
            </a:r>
          </a:p>
          <a:p>
            <a:r>
              <a:rPr lang="fr-FR" dirty="0" smtClean="0"/>
              <a:t>5 - Départ = Nord-ouest	5 - Arrivée = Sud-est</a:t>
            </a:r>
            <a:endParaRPr lang="fr-FR" dirty="0"/>
          </a:p>
        </p:txBody>
      </p:sp>
    </p:spTree>
    <p:extLst>
      <p:ext uri="{BB962C8B-B14F-4D97-AF65-F5344CB8AC3E}">
        <p14:creationId xmlns:p14="http://schemas.microsoft.com/office/powerpoint/2010/main" val="73228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0" y="0"/>
            <a:ext cx="6858000" cy="4866654"/>
          </a:xfrm>
          <a:prstGeom prst="rect">
            <a:avLst/>
          </a:prstGeom>
        </p:spPr>
      </p:pic>
      <p:pic>
        <p:nvPicPr>
          <p:cNvPr id="4" name="chRpmi4M604"/>
          <p:cNvPicPr>
            <a:picLocks noRot="1" noChangeAspect="1"/>
          </p:cNvPicPr>
          <p:nvPr>
            <a:videoFile r:link="rId1"/>
          </p:nvPr>
        </p:nvPicPr>
        <p:blipFill>
          <a:blip r:embed="rId4"/>
          <a:stretch>
            <a:fillRect/>
          </a:stretch>
        </p:blipFill>
        <p:spPr>
          <a:xfrm>
            <a:off x="14752" y="6452834"/>
            <a:ext cx="6843248" cy="3453166"/>
          </a:xfrm>
          <a:prstGeom prst="rect">
            <a:avLst/>
          </a:prstGeom>
        </p:spPr>
      </p:pic>
      <p:sp>
        <p:nvSpPr>
          <p:cNvPr id="10" name="Titre 9"/>
          <p:cNvSpPr>
            <a:spLocks noGrp="1"/>
          </p:cNvSpPr>
          <p:nvPr>
            <p:ph type="title"/>
          </p:nvPr>
        </p:nvSpPr>
        <p:spPr>
          <a:xfrm>
            <a:off x="14752" y="4866654"/>
            <a:ext cx="6843248" cy="1586180"/>
          </a:xfrm>
          <a:solidFill>
            <a:schemeClr val="accent2">
              <a:lumMod val="75000"/>
            </a:schemeClr>
          </a:solidFill>
        </p:spPr>
        <p:txBody>
          <a:bodyPr>
            <a:normAutofit/>
          </a:bodyPr>
          <a:lstStyle/>
          <a:p>
            <a:pPr algn="r"/>
            <a:r>
              <a:rPr lang="fr-FR" sz="4400" dirty="0" smtClean="0">
                <a:solidFill>
                  <a:schemeClr val="bg1"/>
                </a:solidFill>
                <a:latin typeface="Bauhaus 93" panose="04030905020B02020C02" pitchFamily="82" charset="0"/>
              </a:rPr>
              <a:t>HAMBOURG</a:t>
            </a:r>
            <a:endParaRPr lang="fr-FR" sz="4400" dirty="0">
              <a:solidFill>
                <a:schemeClr val="bg1"/>
              </a:solidFill>
              <a:latin typeface="Bauhaus 93" panose="04030905020B02020C02" pitchFamily="82" charset="0"/>
            </a:endParaRPr>
          </a:p>
        </p:txBody>
      </p:sp>
    </p:spTree>
    <p:extLst>
      <p:ext uri="{BB962C8B-B14F-4D97-AF65-F5344CB8AC3E}">
        <p14:creationId xmlns:p14="http://schemas.microsoft.com/office/powerpoint/2010/main" val="68113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858000" cy="9694962"/>
          </a:xfrm>
          <a:prstGeom prst="rect">
            <a:avLst/>
          </a:prstGeom>
        </p:spPr>
        <p:txBody>
          <a:bodyPr wrap="square">
            <a:spAutoFit/>
          </a:bodyPr>
          <a:lstStyle/>
          <a:p>
            <a:pPr algn="just"/>
            <a:r>
              <a:rPr lang="fr-FR" sz="1600" b="1" dirty="0" smtClean="0"/>
              <a:t>L'histoire de l'Islande </a:t>
            </a:r>
            <a:r>
              <a:rPr lang="fr-FR" sz="1600" dirty="0" smtClean="0"/>
              <a:t>est récente par rapport à celle du reste de l'Europe. Du fait de son éloignement, ce pays n'a pas subi la guerre, mais certains événements extérieurs, tels que la </a:t>
            </a:r>
            <a:r>
              <a:rPr lang="fr-FR" sz="1600" b="1" dirty="0" smtClean="0"/>
              <a:t>réforme protestante </a:t>
            </a:r>
            <a:r>
              <a:rPr lang="fr-FR" sz="1600" dirty="0" smtClean="0"/>
              <a:t>imposée par le </a:t>
            </a:r>
            <a:r>
              <a:rPr lang="fr-FR" sz="1600" b="1" dirty="0" smtClean="0"/>
              <a:t>Danemark</a:t>
            </a:r>
            <a:r>
              <a:rPr lang="fr-FR" sz="1600" dirty="0" smtClean="0"/>
              <a:t> ou la </a:t>
            </a:r>
            <a:r>
              <a:rPr lang="fr-FR" sz="1600" b="1" dirty="0" smtClean="0"/>
              <a:t>peste noire</a:t>
            </a:r>
            <a:r>
              <a:rPr lang="fr-FR" sz="1600" dirty="0" smtClean="0"/>
              <a:t>, ont eu des conséquences importantes pour les Islandais. L'histoire du pays a aussi été marquée par nombre de catastrophes naturelles et par sa lutte pour l'</a:t>
            </a:r>
            <a:r>
              <a:rPr lang="fr-FR" sz="1600" b="1" dirty="0" smtClean="0"/>
              <a:t>indépendance, obtenue en 1918 </a:t>
            </a:r>
            <a:r>
              <a:rPr lang="fr-FR" sz="1600" dirty="0" smtClean="0"/>
              <a:t>— il faut toutefois attendre 1944 pour que les derniers liens avec le Danemark soient coupés lors de l'instauration d'un régime républicain.</a:t>
            </a:r>
          </a:p>
          <a:p>
            <a:pPr algn="just"/>
            <a:r>
              <a:rPr lang="fr-FR" sz="1600" dirty="0" smtClean="0"/>
              <a:t>L'île ne fut découverte par les </a:t>
            </a:r>
            <a:r>
              <a:rPr lang="fr-FR" sz="1600" b="1" dirty="0" smtClean="0"/>
              <a:t>Vikings</a:t>
            </a:r>
            <a:r>
              <a:rPr lang="fr-FR" sz="1600" dirty="0" smtClean="0"/>
              <a:t> qu'au </a:t>
            </a:r>
            <a:r>
              <a:rPr lang="fr-FR" sz="1600" b="1" dirty="0" smtClean="0"/>
              <a:t>IXe</a:t>
            </a:r>
            <a:r>
              <a:rPr lang="fr-FR" sz="1600" dirty="0" smtClean="0"/>
              <a:t> siècle, bien qu'elle ait été vraisemblablement connue avant cette date. À partir de </a:t>
            </a:r>
            <a:r>
              <a:rPr lang="fr-FR" sz="1600" b="1" dirty="0" smtClean="0"/>
              <a:t>874</a:t>
            </a:r>
            <a:r>
              <a:rPr lang="fr-FR" sz="1600" dirty="0" smtClean="0"/>
              <a:t>, elle commence à se peupler, principalement de colons norvégiens fuyant les conflits de leur pays. En 930, de nombreux chefs, jusqu'alors maîtres de leur seul clan, décident de créer une assemblée, l'</a:t>
            </a:r>
            <a:r>
              <a:rPr lang="fr-FR" sz="1600" b="1" dirty="0" err="1" smtClean="0"/>
              <a:t>Althing</a:t>
            </a:r>
            <a:r>
              <a:rPr lang="fr-FR" sz="1600" dirty="0" smtClean="0"/>
              <a:t>, le </a:t>
            </a:r>
            <a:r>
              <a:rPr lang="fr-FR" sz="1600" b="1" dirty="0" smtClean="0"/>
              <a:t>plus vieux parlement du monde</a:t>
            </a:r>
            <a:r>
              <a:rPr lang="fr-FR" sz="1600" dirty="0" smtClean="0"/>
              <a:t>. S'ensuit une période d'indépendance entre les Xe et XIIIe siècles, connue surtout grâce aux </a:t>
            </a:r>
            <a:r>
              <a:rPr lang="fr-FR" sz="1600" b="1" dirty="0" smtClean="0"/>
              <a:t>sagas</a:t>
            </a:r>
            <a:r>
              <a:rPr lang="fr-FR" sz="1600" dirty="0" smtClean="0"/>
              <a:t>. À cette période intervient aussi l'évangélisation des Islandais qui passent </a:t>
            </a:r>
            <a:r>
              <a:rPr lang="fr-FR" sz="1600" b="1" dirty="0" smtClean="0"/>
              <a:t>du paganisme nordique au christianisme </a:t>
            </a:r>
            <a:r>
              <a:rPr lang="fr-FR" sz="1600" dirty="0" smtClean="0"/>
              <a:t>sous la pression du roi norvégien </a:t>
            </a:r>
            <a:r>
              <a:rPr lang="fr-FR" sz="1600" b="1" dirty="0" smtClean="0"/>
              <a:t>Olaf </a:t>
            </a:r>
            <a:r>
              <a:rPr lang="fr-FR" sz="1600" b="1" dirty="0" err="1" smtClean="0"/>
              <a:t>Tryggvason</a:t>
            </a:r>
            <a:r>
              <a:rPr lang="fr-FR" sz="1600" dirty="0" smtClean="0"/>
              <a:t>. Cependant, des conflits internes finissent par affaiblir le pays qui devient en 1262 une colonie du royaume de Norvège. Avec la fin de l'Union de Kalmar en 1536, il passe sous domination du Danemark qui s'empare bientôt du commerce local et impose la réforme protestante. L'Islande glisse peu à peu vers la </a:t>
            </a:r>
            <a:r>
              <a:rPr lang="fr-FR" sz="1600" b="1" dirty="0" smtClean="0"/>
              <a:t>pauvreté</a:t>
            </a:r>
            <a:r>
              <a:rPr lang="fr-FR" sz="1600" dirty="0" smtClean="0"/>
              <a:t>, mais réussit à développer sa </a:t>
            </a:r>
            <a:r>
              <a:rPr lang="fr-FR" sz="1600" b="1" dirty="0" smtClean="0"/>
              <a:t>culture</a:t>
            </a:r>
            <a:r>
              <a:rPr lang="fr-FR" sz="1600" dirty="0" smtClean="0"/>
              <a:t> spécifique. Le XVIIIe siècle est particulièrement marqué par cette </a:t>
            </a:r>
            <a:r>
              <a:rPr lang="fr-FR" sz="1600" b="1" dirty="0" smtClean="0"/>
              <a:t>pauvreté</a:t>
            </a:r>
            <a:r>
              <a:rPr lang="fr-FR" sz="1600" dirty="0" smtClean="0"/>
              <a:t>, qu'aggravent encore </a:t>
            </a:r>
            <a:r>
              <a:rPr lang="fr-FR" sz="1600" b="1" dirty="0" smtClean="0"/>
              <a:t>plusieurs catastrophes naturelles</a:t>
            </a:r>
            <a:r>
              <a:rPr lang="fr-FR" sz="1600" dirty="0" smtClean="0"/>
              <a:t>. Ainsi se confirme le déclin de la population islandaise, d'autant que plusieurs tentatives de développement économique avortent les unes après les autres.</a:t>
            </a:r>
          </a:p>
          <a:p>
            <a:pPr algn="just"/>
            <a:r>
              <a:rPr lang="fr-FR" sz="1600" dirty="0" smtClean="0"/>
              <a:t>Il faut attendre le </a:t>
            </a:r>
            <a:r>
              <a:rPr lang="fr-FR" sz="1600" b="1" dirty="0" smtClean="0"/>
              <a:t>milieu du XIXe siècle </a:t>
            </a:r>
            <a:r>
              <a:rPr lang="fr-FR" sz="1600" dirty="0" smtClean="0"/>
              <a:t>pour voir l'avènement d'un véritable renouveau, d'abord marqué par </a:t>
            </a:r>
            <a:r>
              <a:rPr lang="fr-FR" sz="1600" b="1" dirty="0" smtClean="0"/>
              <a:t>la lutte pour l'indépendance </a:t>
            </a:r>
            <a:r>
              <a:rPr lang="fr-FR" sz="1600" dirty="0" smtClean="0"/>
              <a:t>qu'inspirent les révolutions continentales. À la suite de ce mouvement, l'</a:t>
            </a:r>
            <a:r>
              <a:rPr lang="fr-FR" sz="1600" dirty="0" err="1" smtClean="0"/>
              <a:t>Althing</a:t>
            </a:r>
            <a:r>
              <a:rPr lang="fr-FR" sz="1600" dirty="0" smtClean="0"/>
              <a:t> est restauré et l'île reçoit un statut lui garantissant une plus grande autonomie. </a:t>
            </a:r>
          </a:p>
          <a:p>
            <a:pPr algn="just"/>
            <a:r>
              <a:rPr lang="fr-FR" sz="1600" dirty="0" smtClean="0"/>
              <a:t>Le 1er décembre 1918, l'île accède à l'indépendance en devenant le royaume d'Islande en union personnelle avec le Danemark. Il faut toutefois attendre la Seconde Guerre mondiale pour que les liens avec le Danemark soient complètement coupés avec la </a:t>
            </a:r>
            <a:r>
              <a:rPr lang="fr-FR" sz="1600" b="1" dirty="0" smtClean="0"/>
              <a:t>fondation de la république le 17 juin 1944</a:t>
            </a:r>
            <a:r>
              <a:rPr lang="fr-FR" sz="1600" dirty="0" smtClean="0"/>
              <a:t>, devenu fête nationale. </a:t>
            </a:r>
          </a:p>
          <a:p>
            <a:pPr algn="just"/>
            <a:r>
              <a:rPr lang="fr-FR" sz="1600" dirty="0" smtClean="0"/>
              <a:t>Le XXe siècle voit le pays se développer rapidement, grâce surtout à la </a:t>
            </a:r>
            <a:r>
              <a:rPr lang="fr-FR" sz="1600" b="1" dirty="0" smtClean="0"/>
              <a:t>pêche</a:t>
            </a:r>
            <a:r>
              <a:rPr lang="fr-FR" sz="1600" dirty="0" smtClean="0"/>
              <a:t>, d'ailleurs source de plusieurs conflits, dont la </a:t>
            </a:r>
            <a:r>
              <a:rPr lang="fr-FR" sz="1600" b="1" dirty="0" smtClean="0"/>
              <a:t>guerre</a:t>
            </a:r>
            <a:r>
              <a:rPr lang="fr-FR" sz="1600" dirty="0" smtClean="0"/>
              <a:t> </a:t>
            </a:r>
            <a:r>
              <a:rPr lang="fr-FR" sz="1600" b="1" dirty="0" smtClean="0"/>
              <a:t>de la morue </a:t>
            </a:r>
            <a:r>
              <a:rPr lang="fr-FR" sz="1600" dirty="0" smtClean="0"/>
              <a:t>(</a:t>
            </a:r>
            <a:r>
              <a:rPr lang="fr-FR" sz="1600" dirty="0" err="1" smtClean="0"/>
              <a:t>cod</a:t>
            </a:r>
            <a:r>
              <a:rPr lang="fr-FR" sz="1600" dirty="0" smtClean="0"/>
              <a:t> </a:t>
            </a:r>
            <a:r>
              <a:rPr lang="fr-FR" sz="1600" dirty="0" err="1" smtClean="0"/>
              <a:t>war</a:t>
            </a:r>
            <a:r>
              <a:rPr lang="fr-FR" sz="1600" dirty="0" smtClean="0"/>
              <a:t>). En 2008, il compte parmi les </a:t>
            </a:r>
            <a:r>
              <a:rPr lang="fr-FR" sz="1600" b="1" dirty="0" smtClean="0"/>
              <a:t>pays les plus avancés au monde</a:t>
            </a:r>
            <a:r>
              <a:rPr lang="fr-FR" sz="1600" dirty="0" smtClean="0"/>
              <a:t>, mais la </a:t>
            </a:r>
            <a:r>
              <a:rPr lang="fr-FR" sz="1600" b="1" dirty="0" smtClean="0"/>
              <a:t>crise financière de 2008 </a:t>
            </a:r>
            <a:r>
              <a:rPr lang="fr-FR" sz="1600" dirty="0" smtClean="0"/>
              <a:t>affecte considérablement son économie et en bouleverse le paysage politique. </a:t>
            </a:r>
            <a:endParaRPr lang="fr-FR" sz="1600" dirty="0"/>
          </a:p>
        </p:txBody>
      </p:sp>
    </p:spTree>
    <p:extLst>
      <p:ext uri="{BB962C8B-B14F-4D97-AF65-F5344CB8AC3E}">
        <p14:creationId xmlns:p14="http://schemas.microsoft.com/office/powerpoint/2010/main" val="395882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8137" y="2080974"/>
            <a:ext cx="3372371" cy="5047536"/>
          </a:xfrm>
          <a:prstGeom prst="rect">
            <a:avLst/>
          </a:prstGeom>
        </p:spPr>
      </p:pic>
      <p:sp>
        <p:nvSpPr>
          <p:cNvPr id="4" name="Rectangle 3"/>
          <p:cNvSpPr/>
          <p:nvPr/>
        </p:nvSpPr>
        <p:spPr>
          <a:xfrm>
            <a:off x="558137" y="578235"/>
            <a:ext cx="5913911" cy="1384995"/>
          </a:xfrm>
          <a:prstGeom prst="rect">
            <a:avLst/>
          </a:prstGeom>
        </p:spPr>
        <p:txBody>
          <a:bodyPr wrap="square">
            <a:spAutoFit/>
          </a:bodyPr>
          <a:lstStyle/>
          <a:p>
            <a:pPr algn="just"/>
            <a:r>
              <a:rPr lang="fr-FR" sz="1400" b="1" dirty="0" smtClean="0"/>
              <a:t>Snorri </a:t>
            </a:r>
            <a:r>
              <a:rPr lang="fr-FR" sz="1400" b="1" dirty="0" err="1" smtClean="0"/>
              <a:t>Sturluson</a:t>
            </a:r>
            <a:r>
              <a:rPr lang="fr-FR" sz="1400" dirty="0" smtClean="0"/>
              <a:t> /ˈ</a:t>
            </a:r>
            <a:r>
              <a:rPr lang="fr-FR" sz="1400" dirty="0" err="1" smtClean="0"/>
              <a:t>sn̥ɔrɪ</a:t>
            </a:r>
            <a:r>
              <a:rPr lang="fr-FR" sz="1400" dirty="0" smtClean="0"/>
              <a:t> ˈ</a:t>
            </a:r>
            <a:r>
              <a:rPr lang="fr-FR" sz="1400" dirty="0" err="1" smtClean="0"/>
              <a:t>stʰʏrtl̥ʏsɔn</a:t>
            </a:r>
            <a:r>
              <a:rPr lang="fr-FR" sz="1400" dirty="0" smtClean="0"/>
              <a:t>/ </a:t>
            </a:r>
            <a:r>
              <a:rPr lang="fr-FR" sz="1400" i="1" dirty="0" smtClean="0"/>
              <a:t>(en norvégien : </a:t>
            </a:r>
            <a:r>
              <a:rPr lang="fr-FR" sz="1400" i="1" dirty="0" err="1" smtClean="0"/>
              <a:t>Snorre</a:t>
            </a:r>
            <a:r>
              <a:rPr lang="fr-FR" sz="1400" i="1" dirty="0" smtClean="0"/>
              <a:t> </a:t>
            </a:r>
            <a:r>
              <a:rPr lang="fr-FR" sz="1400" i="1" dirty="0" err="1" smtClean="0"/>
              <a:t>Sturlason</a:t>
            </a:r>
            <a:r>
              <a:rPr lang="fr-FR" sz="1400" i="1" dirty="0" smtClean="0"/>
              <a:t>) (né en 1179 à </a:t>
            </a:r>
            <a:r>
              <a:rPr lang="fr-FR" sz="1400" i="1" dirty="0" err="1" smtClean="0"/>
              <a:t>Hvammur</a:t>
            </a:r>
            <a:r>
              <a:rPr lang="fr-FR" sz="1400" i="1" dirty="0" smtClean="0"/>
              <a:t> et mort en 1241 à </a:t>
            </a:r>
            <a:r>
              <a:rPr lang="fr-FR" sz="1400" i="1" dirty="0" err="1" smtClean="0"/>
              <a:t>Reykholt</a:t>
            </a:r>
            <a:r>
              <a:rPr lang="fr-FR" sz="1400" i="1" dirty="0" smtClean="0"/>
              <a:t>) </a:t>
            </a:r>
            <a:r>
              <a:rPr lang="fr-FR" sz="1400" dirty="0" smtClean="0"/>
              <a:t>est un homme politique, diplomate, historien et poète islandais. Il est le principal écrivain scandinave du Moyen Âge. Auteur de nombreuses sagas et de récits mythologiques, son œuvre constitue une source essentielle pour la connaissance de la mythologie nordique. </a:t>
            </a:r>
            <a:endParaRPr lang="fr-FR" sz="1400" dirty="0"/>
          </a:p>
        </p:txBody>
      </p:sp>
      <p:sp>
        <p:nvSpPr>
          <p:cNvPr id="5" name="Rectangle 4"/>
          <p:cNvSpPr/>
          <p:nvPr/>
        </p:nvSpPr>
        <p:spPr>
          <a:xfrm>
            <a:off x="4191987" y="2080974"/>
            <a:ext cx="2280061" cy="5047536"/>
          </a:xfrm>
          <a:prstGeom prst="rect">
            <a:avLst/>
          </a:prstGeom>
          <a:solidFill>
            <a:schemeClr val="bg2"/>
          </a:solidFill>
        </p:spPr>
        <p:txBody>
          <a:bodyPr wrap="square">
            <a:spAutoFit/>
          </a:bodyPr>
          <a:lstStyle/>
          <a:p>
            <a:pPr algn="just"/>
            <a:r>
              <a:rPr lang="fr-FR" sz="1400" b="1" dirty="0" smtClean="0"/>
              <a:t>Snorri </a:t>
            </a:r>
            <a:r>
              <a:rPr lang="fr-FR" sz="1400" b="1" dirty="0" err="1" smtClean="0"/>
              <a:t>Sturluson</a:t>
            </a:r>
            <a:r>
              <a:rPr lang="fr-FR" sz="1400" b="1" dirty="0" smtClean="0"/>
              <a:t> </a:t>
            </a:r>
            <a:r>
              <a:rPr lang="fr-FR" sz="1400" dirty="0" smtClean="0"/>
              <a:t>est d'abord l'auteur de </a:t>
            </a:r>
            <a:r>
              <a:rPr lang="fr-FR" sz="1400" b="1" dirty="0" smtClean="0"/>
              <a:t>l'Edda</a:t>
            </a:r>
            <a:r>
              <a:rPr lang="fr-FR" sz="1400" dirty="0" smtClean="0"/>
              <a:t>, aussi appelée </a:t>
            </a:r>
            <a:r>
              <a:rPr lang="fr-FR" sz="1400" b="1" dirty="0" smtClean="0"/>
              <a:t>Edda de Snorri</a:t>
            </a:r>
            <a:r>
              <a:rPr lang="fr-FR" sz="1400" dirty="0" smtClean="0"/>
              <a:t>, </a:t>
            </a:r>
            <a:r>
              <a:rPr lang="fr-FR" sz="1400" b="1" dirty="0" smtClean="0"/>
              <a:t>Edda en prose </a:t>
            </a:r>
            <a:r>
              <a:rPr lang="fr-FR" sz="1400" dirty="0" smtClean="0"/>
              <a:t>ou </a:t>
            </a:r>
            <a:r>
              <a:rPr lang="fr-FR" sz="1400" b="1" dirty="0" smtClean="0"/>
              <a:t>Jeune Edda</a:t>
            </a:r>
            <a:r>
              <a:rPr lang="fr-FR" sz="1400" dirty="0" smtClean="0"/>
              <a:t>.</a:t>
            </a:r>
          </a:p>
          <a:p>
            <a:pPr algn="just"/>
            <a:r>
              <a:rPr lang="fr-FR" sz="1400" dirty="0" smtClean="0"/>
              <a:t>On lui doit également </a:t>
            </a:r>
            <a:r>
              <a:rPr lang="fr-FR" sz="1400" i="1" dirty="0" smtClean="0"/>
              <a:t>une Histoire des rois de Norvège</a:t>
            </a:r>
            <a:r>
              <a:rPr lang="fr-FR" sz="1400" dirty="0" smtClean="0"/>
              <a:t> (ou </a:t>
            </a:r>
            <a:r>
              <a:rPr lang="fr-FR" sz="1400" b="1" dirty="0" err="1" smtClean="0">
                <a:solidFill>
                  <a:srgbClr val="FF0000"/>
                </a:solidFill>
              </a:rPr>
              <a:t>Heimskringla</a:t>
            </a:r>
            <a:r>
              <a:rPr lang="fr-FR" sz="1400" dirty="0" smtClean="0"/>
              <a:t>), des origines mythiques au XIIIe siècle.</a:t>
            </a:r>
          </a:p>
          <a:p>
            <a:pPr algn="just"/>
            <a:r>
              <a:rPr lang="fr-FR" sz="1400" dirty="0" smtClean="0"/>
              <a:t>Lui est aussi attribuée la Saga d'</a:t>
            </a:r>
            <a:r>
              <a:rPr lang="fr-FR" sz="1400" dirty="0" err="1" smtClean="0"/>
              <a:t>Egill</a:t>
            </a:r>
            <a:r>
              <a:rPr lang="fr-FR" sz="1400" dirty="0" smtClean="0"/>
              <a:t>, fils de </a:t>
            </a:r>
            <a:r>
              <a:rPr lang="fr-FR" sz="1400" dirty="0" err="1" smtClean="0"/>
              <a:t>Grímr</a:t>
            </a:r>
            <a:r>
              <a:rPr lang="fr-FR" sz="1400" dirty="0" smtClean="0"/>
              <a:t> le Chauve, grand poète, magicien, mais aussi guerrier viking sanguinaire, qui vécut au Xe siècle et est peut-être un ancêtre de Snorri.</a:t>
            </a:r>
          </a:p>
          <a:p>
            <a:pPr algn="just"/>
            <a:r>
              <a:rPr lang="fr-FR" sz="1400" dirty="0" smtClean="0"/>
              <a:t>Enfin, certains estiment qu'il est l'auteur de la </a:t>
            </a:r>
            <a:r>
              <a:rPr lang="fr-FR" sz="1400" dirty="0" err="1" smtClean="0"/>
              <a:t>Thrymskviða</a:t>
            </a:r>
            <a:r>
              <a:rPr lang="fr-FR" sz="1400" dirty="0" smtClean="0"/>
              <a:t>, poème de l'Edda poétique narrant le vol et la récupération de </a:t>
            </a:r>
            <a:r>
              <a:rPr lang="fr-FR" sz="1400" dirty="0" err="1" smtClean="0"/>
              <a:t>Mjöllnir</a:t>
            </a:r>
            <a:r>
              <a:rPr lang="fr-FR" sz="1400" dirty="0" smtClean="0"/>
              <a:t>, le marteau de Thor. </a:t>
            </a:r>
          </a:p>
        </p:txBody>
      </p:sp>
      <p:sp>
        <p:nvSpPr>
          <p:cNvPr id="3" name="Rectangle 2"/>
          <p:cNvSpPr/>
          <p:nvPr/>
        </p:nvSpPr>
        <p:spPr>
          <a:xfrm>
            <a:off x="558137" y="8398159"/>
            <a:ext cx="5913911" cy="1200329"/>
          </a:xfrm>
          <a:prstGeom prst="rect">
            <a:avLst/>
          </a:prstGeom>
        </p:spPr>
        <p:txBody>
          <a:bodyPr wrap="square">
            <a:spAutoFit/>
          </a:bodyPr>
          <a:lstStyle/>
          <a:p>
            <a:pPr algn="just"/>
            <a:r>
              <a:rPr lang="fr-FR" dirty="0"/>
              <a:t>Dans son roman </a:t>
            </a:r>
            <a:r>
              <a:rPr lang="fr-FR" i="1" dirty="0">
                <a:solidFill>
                  <a:srgbClr val="FF0000"/>
                </a:solidFill>
              </a:rPr>
              <a:t>Voyage au centre de la Terre</a:t>
            </a:r>
            <a:r>
              <a:rPr lang="fr-FR" dirty="0"/>
              <a:t>, Jules Verne le nomme </a:t>
            </a:r>
            <a:r>
              <a:rPr lang="fr-FR" b="1" dirty="0" err="1" smtClean="0"/>
              <a:t>Snorre</a:t>
            </a:r>
            <a:r>
              <a:rPr lang="fr-FR" b="1" dirty="0" smtClean="0"/>
              <a:t> </a:t>
            </a:r>
            <a:r>
              <a:rPr lang="fr-FR" b="1" dirty="0" err="1" smtClean="0"/>
              <a:t>Turleson</a:t>
            </a:r>
            <a:r>
              <a:rPr lang="fr-FR" dirty="0" smtClean="0"/>
              <a:t> </a:t>
            </a:r>
            <a:r>
              <a:rPr lang="fr-FR" dirty="0"/>
              <a:t>et imagine que le professeur Otto Lidenbrock découvre le parchemin d'Arne Saknussemm glissé entre les pages d'une édition rare de </a:t>
            </a:r>
            <a:r>
              <a:rPr lang="fr-FR" dirty="0">
                <a:solidFill>
                  <a:srgbClr val="FF0000"/>
                </a:solidFill>
              </a:rPr>
              <a:t>l'</a:t>
            </a:r>
            <a:r>
              <a:rPr lang="fr-FR" dirty="0" err="1">
                <a:solidFill>
                  <a:srgbClr val="FF0000"/>
                </a:solidFill>
              </a:rPr>
              <a:t>Heimskringla</a:t>
            </a:r>
            <a:r>
              <a:rPr lang="fr-FR" dirty="0"/>
              <a:t>. </a:t>
            </a:r>
          </a:p>
        </p:txBody>
      </p:sp>
    </p:spTree>
    <p:extLst>
      <p:ext uri="{BB962C8B-B14F-4D97-AF65-F5344CB8AC3E}">
        <p14:creationId xmlns:p14="http://schemas.microsoft.com/office/powerpoint/2010/main" val="63792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209697282"/>
              </p:ext>
            </p:extLst>
          </p:nvPr>
        </p:nvGraphicFramePr>
        <p:xfrm>
          <a:off x="0" y="382978"/>
          <a:ext cx="6858000" cy="9153689"/>
        </p:xfrm>
        <a:graphic>
          <a:graphicData uri="http://schemas.openxmlformats.org/drawingml/2006/table">
            <a:tbl>
              <a:tblPr firstRow="1" bandRow="1">
                <a:tableStyleId>{5C22544A-7EE6-4342-B048-85BDC9FD1C3A}</a:tableStyleId>
              </a:tblPr>
              <a:tblGrid>
                <a:gridCol w="1024606">
                  <a:extLst>
                    <a:ext uri="{9D8B030D-6E8A-4147-A177-3AD203B41FA5}">
                      <a16:colId xmlns:a16="http://schemas.microsoft.com/office/drawing/2014/main" val="2603887904"/>
                    </a:ext>
                  </a:extLst>
                </a:gridCol>
                <a:gridCol w="681363">
                  <a:extLst>
                    <a:ext uri="{9D8B030D-6E8A-4147-A177-3AD203B41FA5}">
                      <a16:colId xmlns:a16="http://schemas.microsoft.com/office/drawing/2014/main" val="4106520493"/>
                    </a:ext>
                  </a:extLst>
                </a:gridCol>
                <a:gridCol w="3098043">
                  <a:extLst>
                    <a:ext uri="{9D8B030D-6E8A-4147-A177-3AD203B41FA5}">
                      <a16:colId xmlns:a16="http://schemas.microsoft.com/office/drawing/2014/main" val="2722558990"/>
                    </a:ext>
                  </a:extLst>
                </a:gridCol>
                <a:gridCol w="2053988">
                  <a:extLst>
                    <a:ext uri="{9D8B030D-6E8A-4147-A177-3AD203B41FA5}">
                      <a16:colId xmlns:a16="http://schemas.microsoft.com/office/drawing/2014/main" val="1717091630"/>
                    </a:ext>
                  </a:extLst>
                </a:gridCol>
              </a:tblGrid>
              <a:tr h="344772">
                <a:tc>
                  <a:txBody>
                    <a:bodyPr/>
                    <a:lstStyle/>
                    <a:p>
                      <a:pPr algn="ctr"/>
                      <a:r>
                        <a:rPr lang="fr-FR" sz="1400" dirty="0" smtClean="0"/>
                        <a:t>DATE</a:t>
                      </a:r>
                      <a:endParaRPr lang="fr-FR" sz="1400" dirty="0"/>
                    </a:p>
                  </a:txBody>
                  <a:tcPr/>
                </a:tc>
                <a:tc>
                  <a:txBody>
                    <a:bodyPr/>
                    <a:lstStyle/>
                    <a:p>
                      <a:pPr algn="ctr"/>
                      <a:r>
                        <a:rPr lang="fr-FR" sz="1400" dirty="0" smtClean="0"/>
                        <a:t>PAGE</a:t>
                      </a:r>
                      <a:endParaRPr lang="fr-FR" sz="1400" dirty="0"/>
                    </a:p>
                  </a:txBody>
                  <a:tcPr/>
                </a:tc>
                <a:tc>
                  <a:txBody>
                    <a:bodyPr/>
                    <a:lstStyle/>
                    <a:p>
                      <a:pPr algn="ctr"/>
                      <a:r>
                        <a:rPr lang="fr-FR" sz="1400" dirty="0" smtClean="0"/>
                        <a:t>LIEU</a:t>
                      </a:r>
                      <a:endParaRPr lang="fr-FR" sz="1400" dirty="0"/>
                    </a:p>
                  </a:txBody>
                  <a:tcPr/>
                </a:tc>
                <a:tc>
                  <a:txBody>
                    <a:bodyPr/>
                    <a:lstStyle/>
                    <a:p>
                      <a:pPr algn="ctr"/>
                      <a:r>
                        <a:rPr lang="fr-FR" sz="1400" dirty="0" smtClean="0"/>
                        <a:t>OBESERVATIONS</a:t>
                      </a:r>
                      <a:endParaRPr lang="fr-FR" sz="1400" dirty="0"/>
                    </a:p>
                  </a:txBody>
                  <a:tcPr/>
                </a:tc>
                <a:extLst>
                  <a:ext uri="{0D108BD9-81ED-4DB2-BD59-A6C34878D82A}">
                    <a16:rowId xmlns:a16="http://schemas.microsoft.com/office/drawing/2014/main" val="522123422"/>
                  </a:ext>
                </a:extLst>
              </a:tr>
              <a:tr h="293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smtClean="0">
                          <a:ln>
                            <a:noFill/>
                          </a:ln>
                          <a:solidFill>
                            <a:prstClr val="black"/>
                          </a:solidFill>
                          <a:effectLst/>
                          <a:uLnTx/>
                          <a:uFillTx/>
                          <a:latin typeface="Calibri" panose="020F0502020204030204"/>
                          <a:ea typeface="+mn-ea"/>
                          <a:cs typeface="+mn-cs"/>
                        </a:rPr>
                        <a:t>24/05/1863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smtClean="0">
                          <a:ln>
                            <a:noFill/>
                          </a:ln>
                          <a:solidFill>
                            <a:prstClr val="black"/>
                          </a:solidFill>
                          <a:effectLst/>
                          <a:uLnTx/>
                          <a:uFillTx/>
                          <a:latin typeface="Calibri" panose="020F0502020204030204"/>
                          <a:ea typeface="+mn-ea"/>
                          <a:cs typeface="+mn-cs"/>
                        </a:rPr>
                        <a:t>N° 19 de </a:t>
                      </a:r>
                      <a:r>
                        <a:rPr kumimoji="0" lang="fr-FR"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Königstrasse</a:t>
                      </a:r>
                      <a:r>
                        <a:rPr kumimoji="0" lang="fr-FR" sz="1100" b="0" i="0" u="none" strike="noStrike" kern="1200" cap="none" spc="0" normalizeH="0" baseline="0" noProof="0" dirty="0" smtClean="0">
                          <a:ln>
                            <a:noFill/>
                          </a:ln>
                          <a:solidFill>
                            <a:prstClr val="black"/>
                          </a:solidFill>
                          <a:effectLst/>
                          <a:uLnTx/>
                          <a:uFillTx/>
                          <a:latin typeface="Calibri" panose="020F0502020204030204"/>
                          <a:ea typeface="+mn-ea"/>
                          <a:cs typeface="+mn-cs"/>
                        </a:rPr>
                        <a:t>, Hambourg.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smtClean="0">
                          <a:ln>
                            <a:noFill/>
                          </a:ln>
                          <a:solidFill>
                            <a:prstClr val="black"/>
                          </a:solidFill>
                          <a:effectLst/>
                          <a:uLnTx/>
                          <a:uFillTx/>
                          <a:latin typeface="Calibri" panose="020F0502020204030204"/>
                          <a:ea typeface="+mn-ea"/>
                          <a:cs typeface="+mn-cs"/>
                        </a:rPr>
                        <a:t>Début de la narration.</a:t>
                      </a:r>
                    </a:p>
                  </a:txBody>
                  <a:tcPr/>
                </a:tc>
                <a:extLst>
                  <a:ext uri="{0D108BD9-81ED-4DB2-BD59-A6C34878D82A}">
                    <a16:rowId xmlns:a16="http://schemas.microsoft.com/office/drawing/2014/main" val="4036841920"/>
                  </a:ext>
                </a:extLst>
              </a:tr>
              <a:tr h="29305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66</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Arrivée à Copenhague.</a:t>
                      </a:r>
                    </a:p>
                  </a:txBody>
                  <a:tcPr/>
                </a:tc>
                <a:tc>
                  <a:txBody>
                    <a:bodyPr/>
                    <a:lstStyle/>
                    <a:p>
                      <a:endParaRPr lang="fr-FR" sz="1100" dirty="0"/>
                    </a:p>
                  </a:txBody>
                  <a:tcPr/>
                </a:tc>
                <a:extLst>
                  <a:ext uri="{0D108BD9-81ED-4DB2-BD59-A6C34878D82A}">
                    <a16:rowId xmlns:a16="http://schemas.microsoft.com/office/drawing/2014/main" val="3947225550"/>
                  </a:ext>
                </a:extLst>
              </a:tr>
              <a:tr h="29305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02/06/1863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73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Départ pour Reykjavik.</a:t>
                      </a:r>
                    </a:p>
                  </a:txBody>
                  <a:tcPr/>
                </a:tc>
                <a:tc>
                  <a:txBody>
                    <a:bodyPr/>
                    <a:lstStyle/>
                    <a:p>
                      <a:endParaRPr lang="fr-FR" sz="1100"/>
                    </a:p>
                  </a:txBody>
                  <a:tcPr/>
                </a:tc>
                <a:extLst>
                  <a:ext uri="{0D108BD9-81ED-4DB2-BD59-A6C34878D82A}">
                    <a16:rowId xmlns:a16="http://schemas.microsoft.com/office/drawing/2014/main" val="3986672981"/>
                  </a:ext>
                </a:extLst>
              </a:tr>
              <a:tr h="29305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04/06/1863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75</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err="1" smtClean="0"/>
                        <a:t>Peterheade</a:t>
                      </a:r>
                      <a:r>
                        <a:rPr lang="fr-FR" sz="1100" dirty="0" smtClean="0"/>
                        <a:t>, côtes d’Ecosse en vue.</a:t>
                      </a:r>
                      <a:endParaRPr lang="fr-FR" sz="1100" dirty="0"/>
                    </a:p>
                  </a:txBody>
                  <a:tcPr/>
                </a:tc>
                <a:tc>
                  <a:txBody>
                    <a:bodyPr/>
                    <a:lstStyle/>
                    <a:p>
                      <a:endParaRPr lang="fr-FR" sz="1100" dirty="0"/>
                    </a:p>
                  </a:txBody>
                  <a:tcPr/>
                </a:tc>
                <a:extLst>
                  <a:ext uri="{0D108BD9-81ED-4DB2-BD59-A6C34878D82A}">
                    <a16:rowId xmlns:a16="http://schemas.microsoft.com/office/drawing/2014/main" val="1585272613"/>
                  </a:ext>
                </a:extLst>
              </a:tr>
              <a:tr h="29305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11/06/1863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75</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Cap Portland en vue.</a:t>
                      </a:r>
                      <a:endParaRPr lang="fr-FR" sz="1100" dirty="0"/>
                    </a:p>
                  </a:txBody>
                  <a:tcPr/>
                </a:tc>
                <a:tc>
                  <a:txBody>
                    <a:bodyPr/>
                    <a:lstStyle/>
                    <a:p>
                      <a:endParaRPr lang="fr-FR" sz="1100"/>
                    </a:p>
                  </a:txBody>
                  <a:tcPr/>
                </a:tc>
                <a:extLst>
                  <a:ext uri="{0D108BD9-81ED-4DB2-BD59-A6C34878D82A}">
                    <a16:rowId xmlns:a16="http://schemas.microsoft.com/office/drawing/2014/main" val="948628009"/>
                  </a:ext>
                </a:extLst>
              </a:tr>
              <a:tr h="29305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12/06/1863(?)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76</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Arrivée à Reykjavik.</a:t>
                      </a:r>
                      <a:endParaRPr lang="fr-FR" sz="1100" dirty="0"/>
                    </a:p>
                  </a:txBody>
                  <a:tcPr/>
                </a:tc>
                <a:tc>
                  <a:txBody>
                    <a:bodyPr/>
                    <a:lstStyle/>
                    <a:p>
                      <a:endParaRPr lang="fr-FR" sz="1100" dirty="0"/>
                    </a:p>
                  </a:txBody>
                  <a:tcPr/>
                </a:tc>
                <a:extLst>
                  <a:ext uri="{0D108BD9-81ED-4DB2-BD59-A6C34878D82A}">
                    <a16:rowId xmlns:a16="http://schemas.microsoft.com/office/drawing/2014/main" val="1469962066"/>
                  </a:ext>
                </a:extLst>
              </a:tr>
              <a:tr h="293056">
                <a:tc>
                  <a:txBody>
                    <a:bodyPr/>
                    <a:lstStyle/>
                    <a:p>
                      <a:r>
                        <a:rPr lang="fr-FR" sz="1100" dirty="0" smtClean="0"/>
                        <a:t>16/06/1863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100</a:t>
                      </a:r>
                      <a:endParaRPr lang="fr-FR" sz="1100" dirty="0"/>
                    </a:p>
                  </a:txBody>
                  <a:tcPr/>
                </a:tc>
                <a:tc>
                  <a:txBody>
                    <a:bodyPr/>
                    <a:lstStyle/>
                    <a:p>
                      <a:r>
                        <a:rPr lang="fr-FR" sz="1100" dirty="0" smtClean="0"/>
                        <a:t>Départ de Reykjavik pour le </a:t>
                      </a:r>
                      <a:r>
                        <a:rPr lang="fr-FR" sz="1100" dirty="0" err="1" smtClean="0"/>
                        <a:t>Sneffels</a:t>
                      </a:r>
                      <a:r>
                        <a:rPr lang="fr-FR" sz="1100" dirty="0" smtClean="0"/>
                        <a:t>.</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Connaissance de Hans.</a:t>
                      </a:r>
                      <a:endParaRPr lang="fr-FR" sz="1100" dirty="0"/>
                    </a:p>
                  </a:txBody>
                  <a:tcPr/>
                </a:tc>
                <a:extLst>
                  <a:ext uri="{0D108BD9-81ED-4DB2-BD59-A6C34878D82A}">
                    <a16:rowId xmlns:a16="http://schemas.microsoft.com/office/drawing/2014/main" val="1380512938"/>
                  </a:ext>
                </a:extLst>
              </a:tr>
              <a:tr h="293056">
                <a:tc>
                  <a:txBody>
                    <a:bodyPr/>
                    <a:lstStyle/>
                    <a:p>
                      <a:r>
                        <a:rPr lang="fr-FR" sz="1100" dirty="0" smtClean="0"/>
                        <a:t>24/06/1863</a:t>
                      </a:r>
                      <a:endParaRPr lang="fr-FR" sz="1100" dirty="0"/>
                    </a:p>
                  </a:txBody>
                  <a:tcPr/>
                </a:tc>
                <a:tc>
                  <a:txBody>
                    <a:bodyPr/>
                    <a:lstStyle/>
                    <a:p>
                      <a:r>
                        <a:rPr lang="fr-FR" sz="1100" dirty="0" smtClean="0"/>
                        <a:t>143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Arrivée en haut du </a:t>
                      </a:r>
                      <a:r>
                        <a:rPr lang="fr-FR" sz="1100" dirty="0" err="1" smtClean="0"/>
                        <a:t>Sneffels</a:t>
                      </a:r>
                      <a:r>
                        <a:rPr lang="fr-FR" sz="1100" dirty="0" smtClean="0"/>
                        <a:t>.</a:t>
                      </a:r>
                      <a:endParaRPr lang="fr-FR" sz="1100" dirty="0"/>
                    </a:p>
                  </a:txBody>
                  <a:tcPr/>
                </a:tc>
                <a:tc>
                  <a:txBody>
                    <a:bodyPr/>
                    <a:lstStyle/>
                    <a:p>
                      <a:endParaRPr lang="fr-FR" sz="1100" dirty="0"/>
                    </a:p>
                  </a:txBody>
                  <a:tcPr/>
                </a:tc>
                <a:extLst>
                  <a:ext uri="{0D108BD9-81ED-4DB2-BD59-A6C34878D82A}">
                    <a16:rowId xmlns:a16="http://schemas.microsoft.com/office/drawing/2014/main" val="4190183520"/>
                  </a:ext>
                </a:extLst>
              </a:tr>
              <a:tr h="672305">
                <a:tc>
                  <a:txBody>
                    <a:bodyPr/>
                    <a:lstStyle/>
                    <a:p>
                      <a:r>
                        <a:rPr lang="fr-FR" sz="1100" dirty="0" smtClean="0"/>
                        <a:t>28/06/1863</a:t>
                      </a:r>
                      <a:endParaRPr lang="fr-FR" sz="1100" dirty="0"/>
                    </a:p>
                  </a:txBody>
                  <a:tcPr/>
                </a:tc>
                <a:tc>
                  <a:txBody>
                    <a:bodyPr/>
                    <a:lstStyle/>
                    <a:p>
                      <a:r>
                        <a:rPr lang="fr-FR" sz="1100" dirty="0" smtClean="0"/>
                        <a:t>144-145</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Descente au centre de la terre.</a:t>
                      </a:r>
                      <a:endParaRPr lang="fr-FR" sz="1100" dirty="0"/>
                    </a:p>
                  </a:txBody>
                  <a:tcPr/>
                </a:tc>
                <a:tc>
                  <a:txBody>
                    <a:bodyPr/>
                    <a:lstStyle/>
                    <a:p>
                      <a:r>
                        <a:rPr lang="fr-FR" sz="1100" dirty="0" smtClean="0"/>
                        <a:t>Le soleil apparaît (pour la dernière fois) et permet de trouver le bon chemin.</a:t>
                      </a:r>
                      <a:endParaRPr lang="fr-FR" sz="1100" dirty="0"/>
                    </a:p>
                  </a:txBody>
                  <a:tcPr/>
                </a:tc>
                <a:extLst>
                  <a:ext uri="{0D108BD9-81ED-4DB2-BD59-A6C34878D82A}">
                    <a16:rowId xmlns:a16="http://schemas.microsoft.com/office/drawing/2014/main" val="2099408864"/>
                  </a:ext>
                </a:extLst>
              </a:tr>
              <a:tr h="672305">
                <a:tc>
                  <a:txBody>
                    <a:bodyPr/>
                    <a:lstStyle/>
                    <a:p>
                      <a:r>
                        <a:rPr lang="fr-FR" sz="1100" dirty="0" smtClean="0"/>
                        <a:t>01/07/1863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154</a:t>
                      </a:r>
                    </a:p>
                    <a:p>
                      <a:endParaRPr lang="fr-FR" sz="1100" dirty="0"/>
                    </a:p>
                  </a:txBody>
                  <a:tcPr/>
                </a:tc>
                <a:tc>
                  <a:txBody>
                    <a:bodyPr/>
                    <a:lstStyle/>
                    <a:p>
                      <a:r>
                        <a:rPr lang="fr-FR" sz="1100" dirty="0" smtClean="0"/>
                        <a:t>Début du voyage proprement dit, une fois arrivé en bas du cratère.</a:t>
                      </a:r>
                    </a:p>
                    <a:p>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Direction E.-S.-E. ; 08H17 ; 6° C. Observation des laves issues de l’éruption de 1229.</a:t>
                      </a:r>
                      <a:endParaRPr lang="fr-FR" sz="1100" dirty="0"/>
                    </a:p>
                  </a:txBody>
                  <a:tcPr/>
                </a:tc>
                <a:extLst>
                  <a:ext uri="{0D108BD9-81ED-4DB2-BD59-A6C34878D82A}">
                    <a16:rowId xmlns:a16="http://schemas.microsoft.com/office/drawing/2014/main" val="2093664409"/>
                  </a:ext>
                </a:extLst>
              </a:tr>
              <a:tr h="482680">
                <a:tc>
                  <a:txBody>
                    <a:bodyPr/>
                    <a:lstStyle/>
                    <a:p>
                      <a:r>
                        <a:rPr lang="fr-FR" sz="1100" dirty="0" smtClean="0"/>
                        <a:t>30/06/1863</a:t>
                      </a:r>
                      <a:endParaRPr lang="fr-FR" sz="1100" dirty="0"/>
                    </a:p>
                  </a:txBody>
                  <a:tcPr/>
                </a:tc>
                <a:tc>
                  <a:txBody>
                    <a:bodyPr/>
                    <a:lstStyle/>
                    <a:p>
                      <a:r>
                        <a:rPr lang="fr-FR" sz="1100" dirty="0" smtClean="0"/>
                        <a:t>161</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Mauvais choix de galerie. Terrains du Silurien. </a:t>
                      </a:r>
                    </a:p>
                  </a:txBody>
                  <a:tcPr/>
                </a:tc>
                <a:extLst>
                  <a:ext uri="{0D108BD9-81ED-4DB2-BD59-A6C34878D82A}">
                    <a16:rowId xmlns:a16="http://schemas.microsoft.com/office/drawing/2014/main" val="1930203973"/>
                  </a:ext>
                </a:extLst>
              </a:tr>
              <a:tr h="482680">
                <a:tc>
                  <a:txBody>
                    <a:bodyPr/>
                    <a:lstStyle/>
                    <a:p>
                      <a:r>
                        <a:rPr lang="fr-FR" sz="1100" dirty="0" smtClean="0"/>
                        <a:t>01/07/1863</a:t>
                      </a:r>
                      <a:endParaRPr lang="fr-FR" sz="1100" dirty="0"/>
                    </a:p>
                  </a:txBody>
                  <a:tcPr/>
                </a:tc>
                <a:tc>
                  <a:txBody>
                    <a:bodyPr/>
                    <a:lstStyle/>
                    <a:p>
                      <a:r>
                        <a:rPr lang="fr-FR" sz="1100" dirty="0" smtClean="0"/>
                        <a:t>169</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Terrains du Dévonien puis du Carbonifère. </a:t>
                      </a:r>
                      <a:endParaRPr lang="fr-FR" sz="1100" dirty="0"/>
                    </a:p>
                  </a:txBody>
                  <a:tcPr/>
                </a:tc>
                <a:extLst>
                  <a:ext uri="{0D108BD9-81ED-4DB2-BD59-A6C34878D82A}">
                    <a16:rowId xmlns:a16="http://schemas.microsoft.com/office/drawing/2014/main" val="2388631172"/>
                  </a:ext>
                </a:extLst>
              </a:tr>
              <a:tr h="293056">
                <a:tc>
                  <a:txBody>
                    <a:bodyPr/>
                    <a:lstStyle/>
                    <a:p>
                      <a:r>
                        <a:rPr lang="fr-FR" sz="1100" dirty="0" smtClean="0"/>
                        <a:t>07/07/1863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176</a:t>
                      </a:r>
                      <a:endParaRPr lang="fr-FR" sz="1100" dirty="0"/>
                    </a:p>
                  </a:txBody>
                  <a:tcPr/>
                </a:tc>
                <a:tc>
                  <a:txBody>
                    <a:bodyPr/>
                    <a:lstStyle/>
                    <a:p>
                      <a:r>
                        <a:rPr lang="fr-FR" sz="1100" dirty="0" smtClean="0"/>
                        <a:t>Retour au point de jonction des deux galeries.</a:t>
                      </a:r>
                      <a:endParaRPr lang="fr-FR" sz="1100" dirty="0"/>
                    </a:p>
                  </a:txBody>
                  <a:tcPr/>
                </a:tc>
                <a:tc>
                  <a:txBody>
                    <a:bodyPr/>
                    <a:lstStyle/>
                    <a:p>
                      <a:endParaRPr lang="fr-FR" sz="1100" dirty="0"/>
                    </a:p>
                  </a:txBody>
                  <a:tcPr/>
                </a:tc>
                <a:extLst>
                  <a:ext uri="{0D108BD9-81ED-4DB2-BD59-A6C34878D82A}">
                    <a16:rowId xmlns:a16="http://schemas.microsoft.com/office/drawing/2014/main" val="366219672"/>
                  </a:ext>
                </a:extLst>
              </a:tr>
              <a:tr h="293056">
                <a:tc>
                  <a:txBody>
                    <a:bodyPr/>
                    <a:lstStyle/>
                    <a:p>
                      <a:r>
                        <a:rPr lang="fr-FR" sz="1100" dirty="0" smtClean="0"/>
                        <a:t>08/07/1863(?)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183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Terrains primitifs, granites.</a:t>
                      </a:r>
                      <a:endParaRPr lang="fr-FR" sz="1100" dirty="0"/>
                    </a:p>
                  </a:txBody>
                  <a:tcPr/>
                </a:tc>
                <a:extLst>
                  <a:ext uri="{0D108BD9-81ED-4DB2-BD59-A6C34878D82A}">
                    <a16:rowId xmlns:a16="http://schemas.microsoft.com/office/drawing/2014/main" val="1006502476"/>
                  </a:ext>
                </a:extLst>
              </a:tr>
              <a:tr h="482680">
                <a:tc>
                  <a:txBody>
                    <a:bodyPr/>
                    <a:lstStyle/>
                    <a:p>
                      <a:r>
                        <a:rPr lang="fr-FR" sz="1100" dirty="0" smtClean="0"/>
                        <a:t>15/07/1863</a:t>
                      </a:r>
                      <a:endParaRPr lang="fr-FR" sz="1100" dirty="0"/>
                    </a:p>
                  </a:txBody>
                  <a:tcPr/>
                </a:tc>
                <a:tc>
                  <a:txBody>
                    <a:bodyPr/>
                    <a:lstStyle/>
                    <a:p>
                      <a:r>
                        <a:rPr lang="fr-FR" sz="1100" dirty="0" smtClean="0"/>
                        <a:t>200</a:t>
                      </a:r>
                      <a:endParaRPr lang="fr-FR" sz="1100" dirty="0"/>
                    </a:p>
                  </a:txBody>
                  <a:tcPr/>
                </a:tc>
                <a:tc>
                  <a:txBody>
                    <a:bodyPr/>
                    <a:lstStyle/>
                    <a:p>
                      <a:r>
                        <a:rPr lang="fr-FR" sz="1100" dirty="0" smtClean="0"/>
                        <a:t>7 lieues sous terre, à 50 lieues du </a:t>
                      </a:r>
                      <a:r>
                        <a:rPr lang="fr-FR" sz="1100" dirty="0" err="1" smtClean="0"/>
                        <a:t>Sneffels</a:t>
                      </a:r>
                      <a:r>
                        <a:rPr lang="fr-FR" sz="1100" dirty="0" smtClean="0"/>
                        <a:t>, sous la pleine mer. </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Voûte granitique</a:t>
                      </a:r>
                      <a:r>
                        <a:rPr lang="fr-FR" sz="1100" baseline="0" dirty="0" smtClean="0"/>
                        <a:t> </a:t>
                      </a:r>
                      <a:endParaRPr lang="fr-FR" sz="1100" dirty="0" smtClean="0"/>
                    </a:p>
                  </a:txBody>
                  <a:tcPr/>
                </a:tc>
                <a:extLst>
                  <a:ext uri="{0D108BD9-81ED-4DB2-BD59-A6C34878D82A}">
                    <a16:rowId xmlns:a16="http://schemas.microsoft.com/office/drawing/2014/main" val="307028708"/>
                  </a:ext>
                </a:extLst>
              </a:tr>
              <a:tr h="293056">
                <a:tc>
                  <a:txBody>
                    <a:bodyPr/>
                    <a:lstStyle/>
                    <a:p>
                      <a:r>
                        <a:rPr lang="fr-FR" sz="1100" dirty="0" smtClean="0"/>
                        <a:t>18/07/1863</a:t>
                      </a:r>
                      <a:endParaRPr lang="fr-FR" sz="1100" dirty="0"/>
                    </a:p>
                  </a:txBody>
                  <a:tcPr/>
                </a:tc>
                <a:tc>
                  <a:txBody>
                    <a:bodyPr/>
                    <a:lstStyle/>
                    <a:p>
                      <a:r>
                        <a:rPr lang="fr-FR" sz="1100" dirty="0" smtClean="0"/>
                        <a:t>201</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Grotte assez vaste.</a:t>
                      </a:r>
                    </a:p>
                  </a:txBody>
                  <a:tcPr/>
                </a:tc>
                <a:tc>
                  <a:txBody>
                    <a:bodyPr/>
                    <a:lstStyle/>
                    <a:p>
                      <a:endParaRPr lang="fr-FR" sz="1100" dirty="0"/>
                    </a:p>
                  </a:txBody>
                  <a:tcPr/>
                </a:tc>
                <a:extLst>
                  <a:ext uri="{0D108BD9-81ED-4DB2-BD59-A6C34878D82A}">
                    <a16:rowId xmlns:a16="http://schemas.microsoft.com/office/drawing/2014/main" val="2591858438"/>
                  </a:ext>
                </a:extLst>
              </a:tr>
              <a:tr h="1051554">
                <a:tc>
                  <a:txBody>
                    <a:bodyPr/>
                    <a:lstStyle/>
                    <a:p>
                      <a:r>
                        <a:rPr lang="fr-FR" sz="1100" dirty="0" smtClean="0"/>
                        <a:t>19/07/1863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202</a:t>
                      </a:r>
                    </a:p>
                    <a:p>
                      <a:endParaRPr lang="fr-FR" sz="1100" dirty="0"/>
                    </a:p>
                  </a:txBody>
                  <a:tcPr/>
                </a:tc>
                <a:tc>
                  <a:txBody>
                    <a:bodyPr/>
                    <a:lstStyle/>
                    <a:p>
                      <a:r>
                        <a:rPr lang="fr-FR" sz="1100" dirty="0" smtClean="0"/>
                        <a:t>16 lieues sous terre (pour </a:t>
                      </a:r>
                      <a:r>
                        <a:rPr lang="fr-FR" sz="1100" dirty="0" err="1" smtClean="0"/>
                        <a:t>Lidenbrock</a:t>
                      </a:r>
                      <a:r>
                        <a:rPr lang="fr-FR" sz="1100" dirty="0" smtClean="0"/>
                        <a:t>), 12 lieues sous terre (pour Axel, 2 pages plus loin !) ; </a:t>
                      </a:r>
                    </a:p>
                    <a:p>
                      <a:r>
                        <a:rPr lang="fr-FR" sz="1100" dirty="0" smtClean="0"/>
                        <a:t>à 85 lieues depuis base du </a:t>
                      </a:r>
                      <a:r>
                        <a:rPr lang="fr-FR" sz="1100" dirty="0" err="1" smtClean="0"/>
                        <a:t>Sneffels</a:t>
                      </a:r>
                      <a:r>
                        <a:rPr lang="fr-FR" sz="1100" dirty="0" smtClean="0"/>
                        <a:t>, sous l’Atlantique. Direction E.-S.-E. ; chaleur théorique de 1500° C., chaleur pratique (réelle) de 27,6° C. !!!</a:t>
                      </a:r>
                      <a:endParaRPr lang="fr-FR" sz="1100" dirty="0"/>
                    </a:p>
                  </a:txBody>
                  <a:tcPr/>
                </a:tc>
                <a:tc>
                  <a:txBody>
                    <a:bodyPr/>
                    <a:lstStyle/>
                    <a:p>
                      <a:endParaRPr lang="fr-FR" sz="1100" dirty="0"/>
                    </a:p>
                  </a:txBody>
                  <a:tcPr/>
                </a:tc>
                <a:extLst>
                  <a:ext uri="{0D108BD9-81ED-4DB2-BD59-A6C34878D82A}">
                    <a16:rowId xmlns:a16="http://schemas.microsoft.com/office/drawing/2014/main" val="2800877345"/>
                  </a:ext>
                </a:extLst>
              </a:tr>
              <a:tr h="482680">
                <a:tc>
                  <a:txBody>
                    <a:bodyPr/>
                    <a:lstStyle/>
                    <a:p>
                      <a:r>
                        <a:rPr lang="fr-FR" sz="1100" dirty="0" smtClean="0"/>
                        <a:t>07/08/1863</a:t>
                      </a:r>
                      <a:endParaRPr lang="fr-FR" sz="1100" dirty="0"/>
                    </a:p>
                  </a:txBody>
                  <a:tcPr/>
                </a:tc>
                <a:tc>
                  <a:txBody>
                    <a:bodyPr/>
                    <a:lstStyle/>
                    <a:p>
                      <a:r>
                        <a:rPr lang="fr-FR" sz="1100" dirty="0" smtClean="0"/>
                        <a:t>210 </a:t>
                      </a:r>
                      <a:endParaRPr lang="fr-FR" sz="1100" dirty="0"/>
                    </a:p>
                  </a:txBody>
                  <a:tcPr/>
                </a:tc>
                <a:tc>
                  <a:txBody>
                    <a:bodyPr/>
                    <a:lstStyle/>
                    <a:p>
                      <a:r>
                        <a:rPr lang="fr-FR" sz="1100" dirty="0" smtClean="0"/>
                        <a:t>30 lieues sous terre ; à environ 200 lieues de l’Islande. Axel se perd. Toujours du granite.</a:t>
                      </a:r>
                      <a:endParaRPr lang="fr-FR" sz="1100" dirty="0"/>
                    </a:p>
                  </a:txBody>
                  <a:tcPr/>
                </a:tc>
                <a:tc>
                  <a:txBody>
                    <a:bodyPr/>
                    <a:lstStyle/>
                    <a:p>
                      <a:endParaRPr lang="fr-FR" sz="1100" dirty="0"/>
                    </a:p>
                  </a:txBody>
                  <a:tcPr/>
                </a:tc>
                <a:extLst>
                  <a:ext uri="{0D108BD9-81ED-4DB2-BD59-A6C34878D82A}">
                    <a16:rowId xmlns:a16="http://schemas.microsoft.com/office/drawing/2014/main" val="3924669930"/>
                  </a:ext>
                </a:extLst>
              </a:tr>
              <a:tr h="293056">
                <a:tc>
                  <a:txBody>
                    <a:bodyPr/>
                    <a:lstStyle/>
                    <a:p>
                      <a:r>
                        <a:rPr lang="fr-FR" sz="1100" dirty="0" smtClean="0"/>
                        <a:t>09/08/1863</a:t>
                      </a:r>
                      <a:endParaRPr lang="fr-FR" sz="1100" dirty="0"/>
                    </a:p>
                  </a:txBody>
                  <a:tcPr/>
                </a:tc>
                <a:tc>
                  <a:txBody>
                    <a:bodyPr/>
                    <a:lstStyle/>
                    <a:p>
                      <a:r>
                        <a:rPr lang="fr-FR" sz="1100" dirty="0" smtClean="0"/>
                        <a:t>228</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Axel est retrouvé.</a:t>
                      </a:r>
                      <a:endParaRPr lang="fr-FR" sz="1100" dirty="0"/>
                    </a:p>
                  </a:txBody>
                  <a:tcPr/>
                </a:tc>
                <a:tc>
                  <a:txBody>
                    <a:bodyPr/>
                    <a:lstStyle/>
                    <a:p>
                      <a:endParaRPr lang="fr-FR" sz="1100" dirty="0"/>
                    </a:p>
                  </a:txBody>
                  <a:tcPr/>
                </a:tc>
                <a:extLst>
                  <a:ext uri="{0D108BD9-81ED-4DB2-BD59-A6C34878D82A}">
                    <a16:rowId xmlns:a16="http://schemas.microsoft.com/office/drawing/2014/main" val="3915232561"/>
                  </a:ext>
                </a:extLst>
              </a:tr>
              <a:tr h="293056">
                <a:tc>
                  <a:txBody>
                    <a:bodyPr/>
                    <a:lstStyle/>
                    <a:p>
                      <a:r>
                        <a:rPr lang="fr-FR" sz="1100" dirty="0" smtClean="0"/>
                        <a:t>10/08/1863</a:t>
                      </a:r>
                      <a:endParaRPr lang="fr-FR" sz="1100" dirty="0"/>
                    </a:p>
                  </a:txBody>
                  <a:tcPr/>
                </a:tc>
                <a:tc>
                  <a:txBody>
                    <a:bodyPr/>
                    <a:lstStyle/>
                    <a:p>
                      <a:r>
                        <a:rPr lang="fr-FR" sz="1100" dirty="0" smtClean="0"/>
                        <a:t>233 et +</a:t>
                      </a:r>
                      <a:endParaRPr lang="fr-FR" sz="1100" dirty="0"/>
                    </a:p>
                  </a:txBody>
                  <a:tcPr/>
                </a:tc>
                <a:tc>
                  <a:txBody>
                    <a:bodyPr/>
                    <a:lstStyle/>
                    <a:p>
                      <a:r>
                        <a:rPr lang="fr-FR" sz="1100" dirty="0" smtClean="0"/>
                        <a:t>Mer </a:t>
                      </a:r>
                      <a:r>
                        <a:rPr lang="fr-FR" sz="1100" dirty="0" err="1" smtClean="0"/>
                        <a:t>Lidenbrock</a:t>
                      </a:r>
                      <a:r>
                        <a:rPr lang="fr-FR" sz="1100" dirty="0" smtClean="0"/>
                        <a:t>. Eres Secondaire et Tertiaire.</a:t>
                      </a:r>
                      <a:endParaRPr lang="fr-FR" sz="1100" dirty="0"/>
                    </a:p>
                  </a:txBody>
                  <a:tcPr/>
                </a:tc>
                <a:tc>
                  <a:txBody>
                    <a:bodyPr/>
                    <a:lstStyle/>
                    <a:p>
                      <a:endParaRPr lang="fr-FR" sz="1100" dirty="0"/>
                    </a:p>
                  </a:txBody>
                  <a:tcPr/>
                </a:tc>
                <a:extLst>
                  <a:ext uri="{0D108BD9-81ED-4DB2-BD59-A6C34878D82A}">
                    <a16:rowId xmlns:a16="http://schemas.microsoft.com/office/drawing/2014/main" val="1660632987"/>
                  </a:ext>
                </a:extLst>
              </a:tr>
              <a:tr h="672305">
                <a:tc>
                  <a:txBody>
                    <a:bodyPr/>
                    <a:lstStyle/>
                    <a:p>
                      <a:r>
                        <a:rPr lang="fr-FR" sz="1100" dirty="0" smtClean="0"/>
                        <a:t>11/08/1863</a:t>
                      </a:r>
                      <a:endParaRPr lang="fr-FR" sz="11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100" dirty="0" smtClean="0"/>
                        <a:t>245 et +</a:t>
                      </a:r>
                    </a:p>
                  </a:txBody>
                  <a:tcPr/>
                </a:tc>
                <a:tc>
                  <a:txBody>
                    <a:bodyPr/>
                    <a:lstStyle/>
                    <a:p>
                      <a:r>
                        <a:rPr lang="fr-FR" sz="1100" dirty="0" smtClean="0"/>
                        <a:t>35 lieues sous terre (au-dessus = Monts Grampians en Ecosse) ; à 350 lieues de l’Islande, L’aiguille de la boussole se relève.</a:t>
                      </a:r>
                      <a:endParaRPr lang="fr-FR" sz="1100" dirty="0"/>
                    </a:p>
                  </a:txBody>
                  <a:tcPr/>
                </a:tc>
                <a:tc>
                  <a:txBody>
                    <a:bodyPr/>
                    <a:lstStyle/>
                    <a:p>
                      <a:endParaRPr lang="fr-FR" sz="1100" dirty="0"/>
                    </a:p>
                  </a:txBody>
                  <a:tcPr/>
                </a:tc>
                <a:extLst>
                  <a:ext uri="{0D108BD9-81ED-4DB2-BD59-A6C34878D82A}">
                    <a16:rowId xmlns:a16="http://schemas.microsoft.com/office/drawing/2014/main" val="242368726"/>
                  </a:ext>
                </a:extLst>
              </a:tr>
            </a:tbl>
          </a:graphicData>
        </a:graphic>
      </p:graphicFrame>
      <p:sp>
        <p:nvSpPr>
          <p:cNvPr id="8" name="Rectangle 7"/>
          <p:cNvSpPr/>
          <p:nvPr/>
        </p:nvSpPr>
        <p:spPr>
          <a:xfrm>
            <a:off x="0" y="9536668"/>
            <a:ext cx="6858000" cy="369332"/>
          </a:xfrm>
          <a:prstGeom prst="rect">
            <a:avLst/>
          </a:prstGeom>
        </p:spPr>
        <p:txBody>
          <a:bodyPr wrap="square">
            <a:spAutoFit/>
          </a:bodyPr>
          <a:lstStyle/>
          <a:p>
            <a:pPr algn="ctr"/>
            <a:r>
              <a:rPr lang="fr-FR" dirty="0" smtClean="0">
                <a:hlinkClick r:id="rId2"/>
              </a:rPr>
              <a:t>https://halshs.archives-ouvertes.fr/halshs-00476074/document</a:t>
            </a:r>
            <a:endParaRPr lang="fr-FR" dirty="0"/>
          </a:p>
        </p:txBody>
      </p:sp>
      <p:sp>
        <p:nvSpPr>
          <p:cNvPr id="9" name="Rectangle 8"/>
          <p:cNvSpPr/>
          <p:nvPr/>
        </p:nvSpPr>
        <p:spPr>
          <a:xfrm>
            <a:off x="0" y="13647"/>
            <a:ext cx="6858000" cy="369332"/>
          </a:xfrm>
          <a:prstGeom prst="rect">
            <a:avLst/>
          </a:prstGeom>
        </p:spPr>
        <p:txBody>
          <a:bodyPr wrap="square">
            <a:spAutoFit/>
          </a:bodyPr>
          <a:lstStyle/>
          <a:p>
            <a:pPr algn="ctr"/>
            <a:r>
              <a:rPr lang="fr-FR" dirty="0" smtClean="0">
                <a:effectLst/>
                <a:latin typeface="Times New Roman" panose="02020603050405020304" pitchFamily="18" charset="0"/>
              </a:rPr>
              <a:t>Itinéraire et chronologie du voyage</a:t>
            </a:r>
            <a:endParaRPr lang="fr-FR" dirty="0"/>
          </a:p>
        </p:txBody>
      </p:sp>
    </p:spTree>
    <p:extLst>
      <p:ext uri="{BB962C8B-B14F-4D97-AF65-F5344CB8AC3E}">
        <p14:creationId xmlns:p14="http://schemas.microsoft.com/office/powerpoint/2010/main" val="4260208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199785294"/>
              </p:ext>
            </p:extLst>
          </p:nvPr>
        </p:nvGraphicFramePr>
        <p:xfrm>
          <a:off x="0" y="382978"/>
          <a:ext cx="6858000" cy="9153694"/>
        </p:xfrm>
        <a:graphic>
          <a:graphicData uri="http://schemas.openxmlformats.org/drawingml/2006/table">
            <a:tbl>
              <a:tblPr firstRow="1" bandRow="1">
                <a:tableStyleId>{5C22544A-7EE6-4342-B048-85BDC9FD1C3A}</a:tableStyleId>
              </a:tblPr>
              <a:tblGrid>
                <a:gridCol w="873457">
                  <a:extLst>
                    <a:ext uri="{9D8B030D-6E8A-4147-A177-3AD203B41FA5}">
                      <a16:colId xmlns:a16="http://schemas.microsoft.com/office/drawing/2014/main" val="2603887904"/>
                    </a:ext>
                  </a:extLst>
                </a:gridCol>
                <a:gridCol w="709683">
                  <a:extLst>
                    <a:ext uri="{9D8B030D-6E8A-4147-A177-3AD203B41FA5}">
                      <a16:colId xmlns:a16="http://schemas.microsoft.com/office/drawing/2014/main" val="4106520493"/>
                    </a:ext>
                  </a:extLst>
                </a:gridCol>
                <a:gridCol w="2606722">
                  <a:extLst>
                    <a:ext uri="{9D8B030D-6E8A-4147-A177-3AD203B41FA5}">
                      <a16:colId xmlns:a16="http://schemas.microsoft.com/office/drawing/2014/main" val="2722558990"/>
                    </a:ext>
                  </a:extLst>
                </a:gridCol>
                <a:gridCol w="2668138">
                  <a:extLst>
                    <a:ext uri="{9D8B030D-6E8A-4147-A177-3AD203B41FA5}">
                      <a16:colId xmlns:a16="http://schemas.microsoft.com/office/drawing/2014/main" val="1717091630"/>
                    </a:ext>
                  </a:extLst>
                </a:gridCol>
              </a:tblGrid>
              <a:tr h="357051">
                <a:tc>
                  <a:txBody>
                    <a:bodyPr/>
                    <a:lstStyle/>
                    <a:p>
                      <a:pPr algn="ctr"/>
                      <a:r>
                        <a:rPr lang="fr-FR" sz="1400" dirty="0" smtClean="0"/>
                        <a:t>DATE</a:t>
                      </a:r>
                      <a:endParaRPr lang="fr-FR" sz="1400" dirty="0"/>
                    </a:p>
                  </a:txBody>
                  <a:tcPr/>
                </a:tc>
                <a:tc>
                  <a:txBody>
                    <a:bodyPr/>
                    <a:lstStyle/>
                    <a:p>
                      <a:pPr algn="ctr"/>
                      <a:r>
                        <a:rPr lang="fr-FR" sz="1400" dirty="0" smtClean="0"/>
                        <a:t>PAGE</a:t>
                      </a:r>
                      <a:endParaRPr lang="fr-FR" sz="1400" dirty="0"/>
                    </a:p>
                  </a:txBody>
                  <a:tcPr/>
                </a:tc>
                <a:tc>
                  <a:txBody>
                    <a:bodyPr/>
                    <a:lstStyle/>
                    <a:p>
                      <a:pPr algn="ctr"/>
                      <a:r>
                        <a:rPr lang="fr-FR" sz="1400" dirty="0" smtClean="0"/>
                        <a:t>LIEU</a:t>
                      </a:r>
                      <a:endParaRPr lang="fr-FR" sz="1400" dirty="0"/>
                    </a:p>
                  </a:txBody>
                  <a:tcPr/>
                </a:tc>
                <a:tc>
                  <a:txBody>
                    <a:bodyPr/>
                    <a:lstStyle/>
                    <a:p>
                      <a:pPr algn="ctr"/>
                      <a:r>
                        <a:rPr lang="fr-FR" sz="1400" dirty="0" smtClean="0"/>
                        <a:t>OBESERVATIONS</a:t>
                      </a:r>
                      <a:endParaRPr lang="fr-FR" sz="1400" dirty="0"/>
                    </a:p>
                  </a:txBody>
                  <a:tcPr/>
                </a:tc>
                <a:extLst>
                  <a:ext uri="{0D108BD9-81ED-4DB2-BD59-A6C34878D82A}">
                    <a16:rowId xmlns:a16="http://schemas.microsoft.com/office/drawing/2014/main" val="522123422"/>
                  </a:ext>
                </a:extLst>
              </a:tr>
              <a:tr h="499872">
                <a:tc>
                  <a:txBody>
                    <a:bodyPr/>
                    <a:lstStyle/>
                    <a:p>
                      <a:pPr algn="ctr"/>
                      <a:r>
                        <a:rPr lang="fr-FR" sz="1100" dirty="0" smtClean="0"/>
                        <a:t>13/08/1863 </a:t>
                      </a:r>
                      <a:endParaRPr lang="fr-FR" sz="1100" dirty="0"/>
                    </a:p>
                  </a:txBody>
                  <a:tcPr/>
                </a:tc>
                <a:tc>
                  <a:txBody>
                    <a:bodyPr/>
                    <a:lstStyle/>
                    <a:p>
                      <a:pPr algn="ctr"/>
                      <a:r>
                        <a:rPr lang="fr-FR" sz="1100" dirty="0" smtClean="0"/>
                        <a:t>252</a:t>
                      </a:r>
                      <a:endParaRPr lang="fr-FR" sz="1100" dirty="0"/>
                    </a:p>
                  </a:txBody>
                  <a:tcPr/>
                </a:tc>
                <a:tc>
                  <a:txBody>
                    <a:bodyPr/>
                    <a:lstStyle/>
                    <a:p>
                      <a:pPr algn="ctr"/>
                      <a:r>
                        <a:rPr lang="fr-FR" sz="1100" dirty="0" smtClean="0"/>
                        <a:t>Début de la traversée de la mer </a:t>
                      </a:r>
                      <a:r>
                        <a:rPr lang="fr-FR" sz="1100" dirty="0" err="1" smtClean="0"/>
                        <a:t>Lidenbrock</a:t>
                      </a:r>
                      <a:r>
                        <a:rPr lang="fr-FR" sz="1100" dirty="0" smtClean="0"/>
                        <a:t>.</a:t>
                      </a:r>
                      <a:endParaRPr lang="fr-FR" sz="1100" dirty="0"/>
                    </a:p>
                  </a:txBody>
                  <a:tcPr/>
                </a:tc>
                <a:tc>
                  <a:txBody>
                    <a:bodyPr/>
                    <a:lstStyle/>
                    <a:p>
                      <a:pPr algn="ctr"/>
                      <a:endParaRPr lang="fr-FR" sz="1100" dirty="0"/>
                    </a:p>
                  </a:txBody>
                  <a:tcPr/>
                </a:tc>
                <a:extLst>
                  <a:ext uri="{0D108BD9-81ED-4DB2-BD59-A6C34878D82A}">
                    <a16:rowId xmlns:a16="http://schemas.microsoft.com/office/drawing/2014/main" val="1524466498"/>
                  </a:ext>
                </a:extLst>
              </a:tr>
              <a:tr h="499872">
                <a:tc>
                  <a:txBody>
                    <a:bodyPr/>
                    <a:lstStyle/>
                    <a:p>
                      <a:pPr algn="ctr"/>
                      <a:r>
                        <a:rPr lang="fr-FR" sz="1100" dirty="0" smtClean="0"/>
                        <a:t>14/08/1863</a:t>
                      </a:r>
                      <a:endParaRPr lang="fr-FR" sz="1100" dirty="0"/>
                    </a:p>
                  </a:txBody>
                  <a:tcPr/>
                </a:tc>
                <a:tc>
                  <a:txBody>
                    <a:bodyPr/>
                    <a:lstStyle/>
                    <a:p>
                      <a:pPr algn="ctr"/>
                      <a:r>
                        <a:rPr lang="fr-FR" sz="1100" dirty="0" smtClean="0"/>
                        <a:t>256</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 35 lieues de la côte. 32° C. ; </a:t>
                      </a:r>
                    </a:p>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poissons du Dévonien ?</a:t>
                      </a:r>
                      <a:endParaRPr lang="fr-FR" sz="1100" dirty="0"/>
                    </a:p>
                  </a:txBody>
                  <a:tcPr/>
                </a:tc>
                <a:tc>
                  <a:txBody>
                    <a:bodyPr/>
                    <a:lstStyle/>
                    <a:p>
                      <a:pPr algn="ctr"/>
                      <a:endParaRPr lang="fr-FR" sz="1100" dirty="0"/>
                    </a:p>
                  </a:txBody>
                  <a:tcPr/>
                </a:tc>
                <a:extLst>
                  <a:ext uri="{0D108BD9-81ED-4DB2-BD59-A6C34878D82A}">
                    <a16:rowId xmlns:a16="http://schemas.microsoft.com/office/drawing/2014/main" val="3966417640"/>
                  </a:ext>
                </a:extLst>
              </a:tr>
              <a:tr h="303494">
                <a:tc>
                  <a:txBody>
                    <a:bodyPr/>
                    <a:lstStyle/>
                    <a:p>
                      <a:pPr algn="ctr"/>
                      <a:r>
                        <a:rPr lang="fr-FR" sz="1100" dirty="0" smtClean="0"/>
                        <a:t>15/08/1863</a:t>
                      </a:r>
                      <a:endParaRPr lang="fr-FR" sz="1100" dirty="0"/>
                    </a:p>
                  </a:txBody>
                  <a:tcPr/>
                </a:tc>
                <a:tc>
                  <a:txBody>
                    <a:bodyPr/>
                    <a:lstStyle/>
                    <a:p>
                      <a:pPr algn="ctr"/>
                      <a:r>
                        <a:rPr lang="fr-FR" sz="1100" dirty="0" smtClean="0"/>
                        <a:t>263 et +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a:t>
                      </a:r>
                      <a:r>
                        <a:rPr lang="fr-FR" sz="1100" baseline="0" dirty="0" smtClean="0"/>
                        <a:t> </a:t>
                      </a:r>
                      <a:r>
                        <a:rPr lang="fr-FR" sz="1100" dirty="0" smtClean="0"/>
                        <a:t>environ 100 lieues de la côte.</a:t>
                      </a:r>
                    </a:p>
                  </a:txBody>
                  <a:tcPr/>
                </a:tc>
                <a:tc>
                  <a:txBody>
                    <a:bodyPr/>
                    <a:lstStyle/>
                    <a:p>
                      <a:pPr algn="ctr"/>
                      <a:endParaRPr lang="fr-FR" sz="1100" dirty="0"/>
                    </a:p>
                  </a:txBody>
                  <a:tcPr/>
                </a:tc>
                <a:extLst>
                  <a:ext uri="{0D108BD9-81ED-4DB2-BD59-A6C34878D82A}">
                    <a16:rowId xmlns:a16="http://schemas.microsoft.com/office/drawing/2014/main" val="1589439670"/>
                  </a:ext>
                </a:extLst>
              </a:tr>
              <a:tr h="303494">
                <a:tc>
                  <a:txBody>
                    <a:bodyPr/>
                    <a:lstStyle/>
                    <a:p>
                      <a:pPr algn="ctr"/>
                      <a:r>
                        <a:rPr lang="fr-FR" sz="1100" dirty="0" smtClean="0"/>
                        <a:t>17/08/1863</a:t>
                      </a:r>
                      <a:endParaRPr lang="fr-FR" sz="1100" dirty="0"/>
                    </a:p>
                  </a:txBody>
                  <a:tcPr/>
                </a:tc>
                <a:tc>
                  <a:txBody>
                    <a:bodyPr/>
                    <a:lstStyle/>
                    <a:p>
                      <a:pPr algn="ctr"/>
                      <a:r>
                        <a:rPr lang="fr-FR" sz="1100" dirty="0" smtClean="0"/>
                        <a:t>266 et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Epoque Jurassique.</a:t>
                      </a:r>
                      <a:endParaRPr lang="fr-FR" sz="1100" dirty="0"/>
                    </a:p>
                  </a:txBody>
                  <a:tcPr/>
                </a:tc>
                <a:extLst>
                  <a:ext uri="{0D108BD9-81ED-4DB2-BD59-A6C34878D82A}">
                    <a16:rowId xmlns:a16="http://schemas.microsoft.com/office/drawing/2014/main" val="173847609"/>
                  </a:ext>
                </a:extLst>
              </a:tr>
              <a:tr h="499872">
                <a:tc>
                  <a:txBody>
                    <a:bodyPr/>
                    <a:lstStyle/>
                    <a:p>
                      <a:pPr algn="ctr"/>
                      <a:r>
                        <a:rPr lang="fr-FR" sz="1100" dirty="0" smtClean="0"/>
                        <a:t>18/08/1863</a:t>
                      </a:r>
                      <a:endParaRPr lang="fr-FR" sz="1100" dirty="0"/>
                    </a:p>
                  </a:txBody>
                  <a:tcPr/>
                </a:tc>
                <a:tc>
                  <a:txBody>
                    <a:bodyPr/>
                    <a:lstStyle/>
                    <a:p>
                      <a:pPr algn="ctr"/>
                      <a:r>
                        <a:rPr lang="fr-FR" sz="1100" dirty="0" smtClean="0"/>
                        <a:t>268 et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Bataille entre animaux de l’ère Secondaire :</a:t>
                      </a:r>
                    </a:p>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un </a:t>
                      </a:r>
                      <a:r>
                        <a:rPr lang="fr-FR" sz="1100" dirty="0" err="1" smtClean="0"/>
                        <a:t>Plesiosaurus</a:t>
                      </a:r>
                      <a:r>
                        <a:rPr lang="fr-FR" sz="1100" dirty="0" smtClean="0"/>
                        <a:t> et un </a:t>
                      </a:r>
                      <a:r>
                        <a:rPr lang="fr-FR" sz="1100" dirty="0" err="1" smtClean="0"/>
                        <a:t>Ichthyosaurus</a:t>
                      </a:r>
                      <a:r>
                        <a:rPr lang="fr-FR" sz="1100" dirty="0" smtClean="0"/>
                        <a:t>.</a:t>
                      </a:r>
                    </a:p>
                  </a:txBody>
                  <a:tcPr/>
                </a:tc>
                <a:extLst>
                  <a:ext uri="{0D108BD9-81ED-4DB2-BD59-A6C34878D82A}">
                    <a16:rowId xmlns:a16="http://schemas.microsoft.com/office/drawing/2014/main" val="751753489"/>
                  </a:ext>
                </a:extLst>
              </a:tr>
              <a:tr h="696250">
                <a:tc>
                  <a:txBody>
                    <a:bodyPr/>
                    <a:lstStyle/>
                    <a:p>
                      <a:pPr algn="ctr"/>
                      <a:r>
                        <a:rPr lang="fr-FR" sz="1100" dirty="0" smtClean="0"/>
                        <a:t>20/08/1863</a:t>
                      </a:r>
                      <a:endParaRPr lang="fr-FR" sz="1100" dirty="0"/>
                    </a:p>
                  </a:txBody>
                  <a:tcPr/>
                </a:tc>
                <a:tc>
                  <a:txBody>
                    <a:bodyPr/>
                    <a:lstStyle/>
                    <a:p>
                      <a:pPr algn="ctr"/>
                      <a:r>
                        <a:rPr lang="fr-FR" sz="1100" dirty="0" smtClean="0"/>
                        <a:t>274 et + </a:t>
                      </a:r>
                      <a:endParaRPr lang="fr-FR" sz="1100" dirty="0"/>
                    </a:p>
                  </a:txBody>
                  <a:tcPr/>
                </a:tc>
                <a:tc>
                  <a:txBody>
                    <a:bodyPr/>
                    <a:lstStyle/>
                    <a:p>
                      <a:pPr algn="ctr"/>
                      <a:r>
                        <a:rPr lang="fr-FR" sz="1100" dirty="0" smtClean="0"/>
                        <a:t>A environ 270 lieues de la mer </a:t>
                      </a:r>
                    </a:p>
                    <a:p>
                      <a:pPr algn="ctr"/>
                      <a:r>
                        <a:rPr lang="fr-FR" sz="1100" dirty="0" smtClean="0"/>
                        <a:t>(=côte, cf. page 297) ; </a:t>
                      </a:r>
                    </a:p>
                    <a:p>
                      <a:pPr algn="ctr"/>
                      <a:r>
                        <a:rPr lang="fr-FR" sz="1100" dirty="0" smtClean="0"/>
                        <a:t>A plus de 600 lieues de ’Islande.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Ilot Axel.</a:t>
                      </a:r>
                    </a:p>
                    <a:p>
                      <a:pPr algn="ctr"/>
                      <a:endParaRPr lang="fr-FR" sz="1100" dirty="0"/>
                    </a:p>
                  </a:txBody>
                  <a:tcPr/>
                </a:tc>
                <a:extLst>
                  <a:ext uri="{0D108BD9-81ED-4DB2-BD59-A6C34878D82A}">
                    <a16:rowId xmlns:a16="http://schemas.microsoft.com/office/drawing/2014/main" val="4216478735"/>
                  </a:ext>
                </a:extLst>
              </a:tr>
              <a:tr h="388080">
                <a:tc>
                  <a:txBody>
                    <a:bodyPr/>
                    <a:lstStyle/>
                    <a:p>
                      <a:pPr algn="ctr"/>
                      <a:r>
                        <a:rPr lang="fr-FR" sz="1100" dirty="0" smtClean="0"/>
                        <a:t>21/08/1863</a:t>
                      </a:r>
                      <a:endParaRPr lang="fr-FR" sz="1100" dirty="0"/>
                    </a:p>
                  </a:txBody>
                  <a:tcPr/>
                </a:tc>
                <a:tc>
                  <a:txBody>
                    <a:bodyPr/>
                    <a:lstStyle/>
                    <a:p>
                      <a:pPr algn="ct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fr-FR" sz="1100" dirty="0"/>
                    </a:p>
                  </a:txBody>
                  <a:tcPr/>
                </a:tc>
                <a:tc>
                  <a:txBody>
                    <a:bodyPr/>
                    <a:lstStyle/>
                    <a:p>
                      <a:pPr algn="ctr"/>
                      <a:r>
                        <a:rPr lang="fr-FR" sz="1100" dirty="0" smtClean="0"/>
                        <a:t>Tempête ; page 288 = boule de feu</a:t>
                      </a:r>
                      <a:endParaRPr lang="fr-FR" sz="1100" dirty="0"/>
                    </a:p>
                  </a:txBody>
                  <a:tcPr/>
                </a:tc>
                <a:extLst>
                  <a:ext uri="{0D108BD9-81ED-4DB2-BD59-A6C34878D82A}">
                    <a16:rowId xmlns:a16="http://schemas.microsoft.com/office/drawing/2014/main" val="313430014"/>
                  </a:ext>
                </a:extLst>
              </a:tr>
              <a:tr h="49987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et jours s</a:t>
                      </a:r>
                      <a:r>
                        <a:rPr lang="fr-FR" sz="1100" baseline="0" dirty="0" smtClean="0"/>
                        <a:t>uivants</a:t>
                      </a:r>
                      <a:endParaRPr lang="fr-FR" sz="1100" dirty="0"/>
                    </a:p>
                  </a:txBody>
                  <a:tcPr/>
                </a:tc>
                <a:tc>
                  <a:txBody>
                    <a:bodyPr/>
                    <a:lstStyle/>
                    <a:p>
                      <a:pPr algn="ctr"/>
                      <a:r>
                        <a:rPr lang="fr-FR" sz="1100" dirty="0" smtClean="0"/>
                        <a:t>281et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40 lieues sous terre (cf. page 292).</a:t>
                      </a:r>
                    </a:p>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 (=&gt; inversion de la boussole ?, page 298)</a:t>
                      </a:r>
                      <a:endParaRPr lang="fr-FR" sz="1100" dirty="0"/>
                    </a:p>
                  </a:txBody>
                  <a:tcPr/>
                </a:tc>
                <a:tc>
                  <a:txBody>
                    <a:bodyPr/>
                    <a:lstStyle/>
                    <a:p>
                      <a:pPr algn="ctr"/>
                      <a:endParaRPr lang="fr-FR" sz="1100" dirty="0"/>
                    </a:p>
                  </a:txBody>
                  <a:tcPr/>
                </a:tc>
                <a:extLst>
                  <a:ext uri="{0D108BD9-81ED-4DB2-BD59-A6C34878D82A}">
                    <a16:rowId xmlns:a16="http://schemas.microsoft.com/office/drawing/2014/main" val="430543791"/>
                  </a:ext>
                </a:extLst>
              </a:tr>
              <a:tr h="892628">
                <a:tc>
                  <a:txBody>
                    <a:bodyPr/>
                    <a:lstStyle/>
                    <a:p>
                      <a:pPr algn="ctr"/>
                      <a:r>
                        <a:rPr lang="fr-FR" sz="1100" dirty="0" smtClean="0"/>
                        <a:t>25/08/1863</a:t>
                      </a:r>
                      <a:endParaRPr lang="fr-FR" sz="1100" dirty="0"/>
                    </a:p>
                  </a:txBody>
                  <a:tcPr/>
                </a:tc>
                <a:tc>
                  <a:txBody>
                    <a:bodyPr/>
                    <a:lstStyle/>
                    <a:p>
                      <a:pPr algn="ctr"/>
                      <a:r>
                        <a:rPr lang="fr-FR" sz="1100" dirty="0" smtClean="0"/>
                        <a:t>291 et +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 900 lieues de Reykjavik ?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Fin de la tempête, retour sur la côte. Malheureusement retour au point de départ (donc théoriquement ils ne sont pas sous la Méditerranée...).</a:t>
                      </a:r>
                      <a:endParaRPr lang="fr-FR" sz="1100" dirty="0"/>
                    </a:p>
                  </a:txBody>
                  <a:tcPr/>
                </a:tc>
                <a:extLst>
                  <a:ext uri="{0D108BD9-81ED-4DB2-BD59-A6C34878D82A}">
                    <a16:rowId xmlns:a16="http://schemas.microsoft.com/office/drawing/2014/main" val="787763532"/>
                  </a:ext>
                </a:extLst>
              </a:tr>
              <a:tr h="1089007">
                <a:tc>
                  <a:txBody>
                    <a:bodyPr/>
                    <a:lstStyle/>
                    <a:p>
                      <a:pPr algn="ctr"/>
                      <a:r>
                        <a:rPr lang="fr-FR" sz="1100" dirty="0" smtClean="0"/>
                        <a:t>26-27/08/1863</a:t>
                      </a:r>
                      <a:endParaRPr lang="fr-FR" sz="1100" dirty="0"/>
                    </a:p>
                  </a:txBody>
                  <a:tcPr/>
                </a:tc>
                <a:tc>
                  <a:txBody>
                    <a:bodyPr/>
                    <a:lstStyle/>
                    <a:p>
                      <a:pPr algn="ctr"/>
                      <a:r>
                        <a:rPr lang="fr-FR" sz="1100" dirty="0" smtClean="0"/>
                        <a:t>292 à 332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Page 327 : plus que 1500 lieues à franchir pour atteindre le centre de la terre, soit environ 6000 kms !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Glyptodons (Tertiaire + Quaternaire) ; Crânes humains + homme fossile (Quaternaire) ;  végétation du tertiaire ; réalisation du rêve d’Axel ; homme vivant immense ; grotte granitique bouchée.</a:t>
                      </a:r>
                      <a:endParaRPr lang="fr-FR" sz="1100" dirty="0"/>
                    </a:p>
                  </a:txBody>
                  <a:tcPr/>
                </a:tc>
                <a:extLst>
                  <a:ext uri="{0D108BD9-81ED-4DB2-BD59-A6C34878D82A}">
                    <a16:rowId xmlns:a16="http://schemas.microsoft.com/office/drawing/2014/main" val="2316306258"/>
                  </a:ext>
                </a:extLst>
              </a:tr>
              <a:tr h="696250">
                <a:tc>
                  <a:txBody>
                    <a:bodyPr/>
                    <a:lstStyle/>
                    <a:p>
                      <a:pPr algn="ctr"/>
                      <a:r>
                        <a:rPr lang="fr-FR" sz="1100" dirty="0" smtClean="0"/>
                        <a:t>27/08/1863 </a:t>
                      </a:r>
                    </a:p>
                    <a:p>
                      <a:pPr algn="ctr"/>
                      <a:r>
                        <a:rPr lang="fr-FR" sz="1100" dirty="0" smtClean="0"/>
                        <a:t>et jours suivants </a:t>
                      </a:r>
                      <a:endParaRPr lang="fr-FR" sz="1100" dirty="0"/>
                    </a:p>
                  </a:txBody>
                  <a:tcPr/>
                </a:tc>
                <a:tc>
                  <a:txBody>
                    <a:bodyPr/>
                    <a:lstStyle/>
                    <a:p>
                      <a:pPr algn="ctr"/>
                      <a:r>
                        <a:rPr lang="fr-FR" sz="1100" dirty="0" smtClean="0"/>
                        <a:t>332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Sous le Stromboli ? Explosion de la grotte, début de la remontée ; </a:t>
                      </a:r>
                      <a:endParaRPr lang="fr-FR" sz="1100" dirty="0"/>
                    </a:p>
                  </a:txBody>
                  <a:tcPr/>
                </a:tc>
                <a:tc>
                  <a:txBody>
                    <a:bodyPr/>
                    <a:lstStyle/>
                    <a:p>
                      <a:pPr algn="ctr"/>
                      <a:endParaRPr lang="fr-FR" sz="1100" dirty="0"/>
                    </a:p>
                  </a:txBody>
                  <a:tcPr/>
                </a:tc>
                <a:extLst>
                  <a:ext uri="{0D108BD9-81ED-4DB2-BD59-A6C34878D82A}">
                    <a16:rowId xmlns:a16="http://schemas.microsoft.com/office/drawing/2014/main" val="936023987"/>
                  </a:ext>
                </a:extLst>
              </a:tr>
              <a:tr h="303494">
                <a:tc>
                  <a:txBody>
                    <a:bodyPr/>
                    <a:lstStyle/>
                    <a:p>
                      <a:pPr algn="ctr"/>
                      <a:endParaRPr lang="fr-FR" sz="1100" dirty="0"/>
                    </a:p>
                  </a:txBody>
                  <a:tcPr/>
                </a:tc>
                <a:tc>
                  <a:txBody>
                    <a:bodyPr/>
                    <a:lstStyle/>
                    <a:p>
                      <a:pPr algn="ctr"/>
                      <a:r>
                        <a:rPr lang="fr-FR" sz="1100" dirty="0" smtClean="0"/>
                        <a:t>350 -354</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aiguille de la boussole affolée, + de 70°C.</a:t>
                      </a:r>
                      <a:endParaRPr lang="fr-FR" sz="1100" dirty="0"/>
                    </a:p>
                  </a:txBody>
                  <a:tcPr/>
                </a:tc>
                <a:tc>
                  <a:txBody>
                    <a:bodyPr/>
                    <a:lstStyle/>
                    <a:p>
                      <a:pPr algn="ctr"/>
                      <a:endParaRPr lang="fr-FR" sz="1100" dirty="0"/>
                    </a:p>
                  </a:txBody>
                  <a:tcPr/>
                </a:tc>
                <a:extLst>
                  <a:ext uri="{0D108BD9-81ED-4DB2-BD59-A6C34878D82A}">
                    <a16:rowId xmlns:a16="http://schemas.microsoft.com/office/drawing/2014/main" val="1198162597"/>
                  </a:ext>
                </a:extLst>
              </a:tr>
              <a:tr h="303494">
                <a:tc>
                  <a:txBody>
                    <a:bodyPr/>
                    <a:lstStyle/>
                    <a:p>
                      <a:pPr algn="ctr"/>
                      <a:endParaRPr lang="fr-FR" sz="1100" dirty="0"/>
                    </a:p>
                  </a:txBody>
                  <a:tcPr/>
                </a:tc>
                <a:tc>
                  <a:txBody>
                    <a:bodyPr/>
                    <a:lstStyle/>
                    <a:p>
                      <a:pPr algn="ctr"/>
                      <a:r>
                        <a:rPr lang="fr-FR" sz="1100" dirty="0" smtClean="0"/>
                        <a:t>358</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arrivée et fin de la remontée ; </a:t>
                      </a:r>
                      <a:endParaRPr lang="fr-FR" sz="1100" dirty="0"/>
                    </a:p>
                  </a:txBody>
                  <a:tcPr/>
                </a:tc>
                <a:tc>
                  <a:txBody>
                    <a:bodyPr/>
                    <a:lstStyle/>
                    <a:p>
                      <a:pPr algn="ctr"/>
                      <a:endParaRPr lang="fr-FR" sz="1100" dirty="0"/>
                    </a:p>
                  </a:txBody>
                  <a:tcPr/>
                </a:tc>
                <a:extLst>
                  <a:ext uri="{0D108BD9-81ED-4DB2-BD59-A6C34878D82A}">
                    <a16:rowId xmlns:a16="http://schemas.microsoft.com/office/drawing/2014/main" val="3495277952"/>
                  </a:ext>
                </a:extLst>
              </a:tr>
              <a:tr h="303494">
                <a:tc>
                  <a:txBody>
                    <a:bodyPr/>
                    <a:lstStyle/>
                    <a:p>
                      <a:pPr algn="ctr"/>
                      <a:endParaRPr lang="fr-FR" sz="1100" dirty="0"/>
                    </a:p>
                  </a:txBody>
                  <a:tcPr/>
                </a:tc>
                <a:tc>
                  <a:txBody>
                    <a:bodyPr/>
                    <a:lstStyle/>
                    <a:p>
                      <a:pPr algn="ctr"/>
                      <a:r>
                        <a:rPr lang="fr-FR" sz="1100" dirty="0" smtClean="0"/>
                        <a:t>364</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arrivée sur les flancs du Stromboli. </a:t>
                      </a:r>
                      <a:endParaRPr lang="fr-FR" sz="1100" dirty="0"/>
                    </a:p>
                  </a:txBody>
                  <a:tcPr/>
                </a:tc>
                <a:tc>
                  <a:txBody>
                    <a:bodyPr/>
                    <a:lstStyle/>
                    <a:p>
                      <a:pPr algn="ctr"/>
                      <a:endParaRPr lang="fr-FR" sz="1100" dirty="0"/>
                    </a:p>
                  </a:txBody>
                  <a:tcPr/>
                </a:tc>
                <a:extLst>
                  <a:ext uri="{0D108BD9-81ED-4DB2-BD59-A6C34878D82A}">
                    <a16:rowId xmlns:a16="http://schemas.microsoft.com/office/drawing/2014/main" val="437058910"/>
                  </a:ext>
                </a:extLst>
              </a:tr>
              <a:tr h="303494">
                <a:tc>
                  <a:txBody>
                    <a:bodyPr/>
                    <a:lstStyle/>
                    <a:p>
                      <a:pPr algn="ctr"/>
                      <a:r>
                        <a:rPr lang="fr-FR" sz="1100" dirty="0" smtClean="0"/>
                        <a:t>29/08/1863</a:t>
                      </a:r>
                      <a:endParaRPr lang="fr-FR" sz="1100" dirty="0"/>
                    </a:p>
                  </a:txBody>
                  <a:tcPr/>
                </a:tc>
                <a:tc>
                  <a:txBody>
                    <a:bodyPr/>
                    <a:lstStyle/>
                    <a:p>
                      <a:pPr algn="ctr"/>
                      <a:r>
                        <a:rPr lang="fr-FR" sz="1100" dirty="0" smtClean="0"/>
                        <a:t>368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Stromboli. Réception par des pêcheurs.</a:t>
                      </a:r>
                      <a:endParaRPr lang="fr-FR" sz="1100" dirty="0"/>
                    </a:p>
                  </a:txBody>
                  <a:tcPr/>
                </a:tc>
                <a:tc>
                  <a:txBody>
                    <a:bodyPr/>
                    <a:lstStyle/>
                    <a:p>
                      <a:pPr algn="ctr"/>
                      <a:endParaRPr lang="fr-FR" sz="1100" dirty="0"/>
                    </a:p>
                  </a:txBody>
                  <a:tcPr/>
                </a:tc>
                <a:extLst>
                  <a:ext uri="{0D108BD9-81ED-4DB2-BD59-A6C34878D82A}">
                    <a16:rowId xmlns:a16="http://schemas.microsoft.com/office/drawing/2014/main" val="2879833220"/>
                  </a:ext>
                </a:extLst>
              </a:tr>
              <a:tr h="303494">
                <a:tc>
                  <a:txBody>
                    <a:bodyPr/>
                    <a:lstStyle/>
                    <a:p>
                      <a:pPr algn="ctr"/>
                      <a:r>
                        <a:rPr lang="fr-FR" sz="1100" dirty="0" smtClean="0"/>
                        <a:t>31/08/1863</a:t>
                      </a:r>
                      <a:endParaRPr lang="fr-FR" sz="1100" dirty="0"/>
                    </a:p>
                  </a:txBody>
                  <a:tcPr/>
                </a:tc>
                <a:tc>
                  <a:txBody>
                    <a:bodyPr/>
                    <a:lstStyle/>
                    <a:p>
                      <a:pPr algn="ctr"/>
                      <a:r>
                        <a:rPr lang="fr-FR" sz="1100" dirty="0" smtClean="0"/>
                        <a:t>368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Départ pour Messine.</a:t>
                      </a:r>
                      <a:endParaRPr lang="fr-FR" sz="1100" dirty="0"/>
                    </a:p>
                  </a:txBody>
                  <a:tcPr/>
                </a:tc>
                <a:tc>
                  <a:txBody>
                    <a:bodyPr/>
                    <a:lstStyle/>
                    <a:p>
                      <a:pPr algn="ctr"/>
                      <a:endParaRPr lang="fr-FR" sz="1100" dirty="0"/>
                    </a:p>
                  </a:txBody>
                  <a:tcPr/>
                </a:tc>
                <a:extLst>
                  <a:ext uri="{0D108BD9-81ED-4DB2-BD59-A6C34878D82A}">
                    <a16:rowId xmlns:a16="http://schemas.microsoft.com/office/drawing/2014/main" val="3924669930"/>
                  </a:ext>
                </a:extLst>
              </a:tr>
              <a:tr h="303494">
                <a:tc>
                  <a:txBody>
                    <a:bodyPr/>
                    <a:lstStyle/>
                    <a:p>
                      <a:pPr algn="ctr"/>
                      <a:r>
                        <a:rPr lang="fr-FR" sz="1100" dirty="0" smtClean="0"/>
                        <a:t>04/09/1863</a:t>
                      </a:r>
                      <a:endParaRPr lang="fr-FR" sz="1100" dirty="0"/>
                    </a:p>
                  </a:txBody>
                  <a:tcPr/>
                </a:tc>
                <a:tc>
                  <a:txBody>
                    <a:bodyPr/>
                    <a:lstStyle/>
                    <a:p>
                      <a:pPr algn="ctr"/>
                      <a:r>
                        <a:rPr lang="fr-FR" sz="1100" dirty="0" smtClean="0"/>
                        <a:t>368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Départ pour Marseille.</a:t>
                      </a:r>
                      <a:endParaRPr lang="fr-FR" sz="1100" dirty="0"/>
                    </a:p>
                  </a:txBody>
                  <a:tcPr/>
                </a:tc>
                <a:tc>
                  <a:txBody>
                    <a:bodyPr/>
                    <a:lstStyle/>
                    <a:p>
                      <a:pPr algn="ctr"/>
                      <a:endParaRPr lang="fr-FR" sz="1100" dirty="0"/>
                    </a:p>
                  </a:txBody>
                  <a:tcPr/>
                </a:tc>
                <a:extLst>
                  <a:ext uri="{0D108BD9-81ED-4DB2-BD59-A6C34878D82A}">
                    <a16:rowId xmlns:a16="http://schemas.microsoft.com/office/drawing/2014/main" val="3915232561"/>
                  </a:ext>
                </a:extLst>
              </a:tr>
              <a:tr h="303494">
                <a:tc>
                  <a:txBody>
                    <a:bodyPr/>
                    <a:lstStyle/>
                    <a:p>
                      <a:pPr algn="ctr"/>
                      <a:r>
                        <a:rPr lang="fr-FR" sz="1100" dirty="0" smtClean="0"/>
                        <a:t>07/09/1863</a:t>
                      </a:r>
                      <a:endParaRPr lang="fr-FR" sz="1100" dirty="0"/>
                    </a:p>
                  </a:txBody>
                  <a:tcPr/>
                </a:tc>
                <a:tc>
                  <a:txBody>
                    <a:bodyPr/>
                    <a:lstStyle/>
                    <a:p>
                      <a:pPr algn="ctr"/>
                      <a:r>
                        <a:rPr lang="fr-FR" sz="1100" dirty="0" smtClean="0"/>
                        <a:t>369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Arrivée à Marseille.</a:t>
                      </a:r>
                      <a:endParaRPr lang="fr-FR" sz="1100" dirty="0"/>
                    </a:p>
                  </a:txBody>
                  <a:tcPr/>
                </a:tc>
                <a:tc>
                  <a:txBody>
                    <a:bodyPr/>
                    <a:lstStyle/>
                    <a:p>
                      <a:pPr algn="ctr"/>
                      <a:endParaRPr lang="fr-FR" sz="1100" dirty="0"/>
                    </a:p>
                  </a:txBody>
                  <a:tcPr/>
                </a:tc>
                <a:extLst>
                  <a:ext uri="{0D108BD9-81ED-4DB2-BD59-A6C34878D82A}">
                    <a16:rowId xmlns:a16="http://schemas.microsoft.com/office/drawing/2014/main" val="1660632987"/>
                  </a:ext>
                </a:extLst>
              </a:tr>
              <a:tr h="303494">
                <a:tc>
                  <a:txBody>
                    <a:bodyPr/>
                    <a:lstStyle/>
                    <a:p>
                      <a:pPr algn="ctr"/>
                      <a:r>
                        <a:rPr lang="fr-FR" sz="1100" dirty="0" smtClean="0"/>
                        <a:t>09/09/1863</a:t>
                      </a:r>
                      <a:endParaRPr lang="fr-FR" sz="1100" dirty="0"/>
                    </a:p>
                  </a:txBody>
                  <a:tcPr/>
                </a:tc>
                <a:tc>
                  <a:txBody>
                    <a:bodyPr/>
                    <a:lstStyle/>
                    <a:p>
                      <a:pPr algn="ctr"/>
                      <a:r>
                        <a:rPr lang="fr-FR" sz="1100" dirty="0" smtClean="0"/>
                        <a:t>369 </a:t>
                      </a:r>
                      <a:endParaRPr lang="fr-FR" sz="1100" dirty="0"/>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100" dirty="0" smtClean="0"/>
                        <a:t>Arrivée à Hambourg.</a:t>
                      </a:r>
                      <a:endParaRPr lang="fr-FR" sz="1100" dirty="0"/>
                    </a:p>
                  </a:txBody>
                  <a:tcPr/>
                </a:tc>
                <a:tc>
                  <a:txBody>
                    <a:bodyPr/>
                    <a:lstStyle/>
                    <a:p>
                      <a:pPr algn="ctr"/>
                      <a:endParaRPr lang="fr-FR" sz="1100" dirty="0"/>
                    </a:p>
                  </a:txBody>
                  <a:tcPr/>
                </a:tc>
                <a:extLst>
                  <a:ext uri="{0D108BD9-81ED-4DB2-BD59-A6C34878D82A}">
                    <a16:rowId xmlns:a16="http://schemas.microsoft.com/office/drawing/2014/main" val="242368726"/>
                  </a:ext>
                </a:extLst>
              </a:tr>
            </a:tbl>
          </a:graphicData>
        </a:graphic>
      </p:graphicFrame>
      <p:sp>
        <p:nvSpPr>
          <p:cNvPr id="3" name="Rectangle 2"/>
          <p:cNvSpPr/>
          <p:nvPr/>
        </p:nvSpPr>
        <p:spPr>
          <a:xfrm>
            <a:off x="0" y="9536668"/>
            <a:ext cx="6858000" cy="369332"/>
          </a:xfrm>
          <a:prstGeom prst="rect">
            <a:avLst/>
          </a:prstGeom>
        </p:spPr>
        <p:txBody>
          <a:bodyPr wrap="square">
            <a:spAutoFit/>
          </a:bodyPr>
          <a:lstStyle/>
          <a:p>
            <a:pPr algn="ctr"/>
            <a:r>
              <a:rPr lang="fr-FR" dirty="0" smtClean="0">
                <a:hlinkClick r:id="rId2"/>
              </a:rPr>
              <a:t>https://halshs.archives-ouvertes.fr/halshs-00476074/document</a:t>
            </a:r>
            <a:endParaRPr lang="fr-FR" dirty="0"/>
          </a:p>
        </p:txBody>
      </p:sp>
      <p:sp>
        <p:nvSpPr>
          <p:cNvPr id="4" name="Rectangle 3"/>
          <p:cNvSpPr/>
          <p:nvPr/>
        </p:nvSpPr>
        <p:spPr>
          <a:xfrm>
            <a:off x="0" y="13647"/>
            <a:ext cx="6858000" cy="369332"/>
          </a:xfrm>
          <a:prstGeom prst="rect">
            <a:avLst/>
          </a:prstGeom>
        </p:spPr>
        <p:txBody>
          <a:bodyPr wrap="square">
            <a:spAutoFit/>
          </a:bodyPr>
          <a:lstStyle/>
          <a:p>
            <a:pPr algn="ctr"/>
            <a:r>
              <a:rPr lang="fr-FR" dirty="0" smtClean="0">
                <a:effectLst/>
                <a:latin typeface="Times New Roman" panose="02020603050405020304" pitchFamily="18" charset="0"/>
              </a:rPr>
              <a:t>Itinéraire et chronologie du voyage</a:t>
            </a:r>
            <a:endParaRPr lang="fr-FR" dirty="0"/>
          </a:p>
        </p:txBody>
      </p:sp>
    </p:spTree>
    <p:extLst>
      <p:ext uri="{BB962C8B-B14F-4D97-AF65-F5344CB8AC3E}">
        <p14:creationId xmlns:p14="http://schemas.microsoft.com/office/powerpoint/2010/main" val="47302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684421"/>
            <a:ext cx="6858000" cy="6858000"/>
          </a:xfrm>
          <a:prstGeom prst="rect">
            <a:avLst/>
          </a:prstGeom>
        </p:spPr>
      </p:pic>
    </p:spTree>
    <p:extLst>
      <p:ext uri="{BB962C8B-B14F-4D97-AF65-F5344CB8AC3E}">
        <p14:creationId xmlns:p14="http://schemas.microsoft.com/office/powerpoint/2010/main" val="310141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r="12409"/>
          <a:stretch/>
        </p:blipFill>
        <p:spPr>
          <a:xfrm>
            <a:off x="0" y="0"/>
            <a:ext cx="6858000" cy="3543300"/>
          </a:xfrm>
          <a:prstGeom prst="rect">
            <a:avLst/>
          </a:prstGeom>
        </p:spPr>
      </p:pic>
      <p:sp>
        <p:nvSpPr>
          <p:cNvPr id="4" name="Rectangle 3"/>
          <p:cNvSpPr/>
          <p:nvPr/>
        </p:nvSpPr>
        <p:spPr>
          <a:xfrm>
            <a:off x="177421" y="8004801"/>
            <a:ext cx="6530456" cy="1815882"/>
          </a:xfrm>
          <a:prstGeom prst="rect">
            <a:avLst/>
          </a:prstGeom>
          <a:solidFill>
            <a:schemeClr val="accent2">
              <a:lumMod val="20000"/>
              <a:lumOff val="80000"/>
            </a:schemeClr>
          </a:solidFill>
        </p:spPr>
        <p:txBody>
          <a:bodyPr wrap="square">
            <a:spAutoFit/>
          </a:bodyPr>
          <a:lstStyle/>
          <a:p>
            <a:pPr algn="just"/>
            <a:r>
              <a:rPr lang="fr-FR" sz="1600" b="1" dirty="0" smtClean="0"/>
              <a:t>Hambourg</a:t>
            </a:r>
            <a:r>
              <a:rPr lang="fr-FR" sz="1600" dirty="0" smtClean="0"/>
              <a:t>, grande ville portuaire du </a:t>
            </a:r>
            <a:r>
              <a:rPr lang="fr-FR" sz="1600" b="1" dirty="0" smtClean="0"/>
              <a:t>nord de l'Allemagne</a:t>
            </a:r>
            <a:r>
              <a:rPr lang="fr-FR" sz="1600" dirty="0" smtClean="0"/>
              <a:t>, est reliée à la mer du Nord par le </a:t>
            </a:r>
            <a:r>
              <a:rPr lang="fr-FR" sz="1600" b="1" dirty="0" smtClean="0"/>
              <a:t>fleuve Elbe</a:t>
            </a:r>
            <a:r>
              <a:rPr lang="fr-FR" sz="1600" dirty="0" smtClean="0"/>
              <a:t>. Traversée de centaines de canaux, elle comporte également de vastes parcs. À proximité de son centre, le plan d'eau </a:t>
            </a:r>
            <a:r>
              <a:rPr lang="fr-FR" sz="1600" b="1" dirty="0" err="1" smtClean="0"/>
              <a:t>Binnenalster</a:t>
            </a:r>
            <a:r>
              <a:rPr lang="fr-FR" sz="1600" dirty="0" smtClean="0"/>
              <a:t> est parsemé de bateaux et bordé de cafés. Le boulevard </a:t>
            </a:r>
            <a:r>
              <a:rPr lang="fr-FR" sz="1600" dirty="0" err="1" smtClean="0"/>
              <a:t>Jungfernstieg</a:t>
            </a:r>
            <a:r>
              <a:rPr lang="fr-FR" sz="1600" dirty="0" smtClean="0"/>
              <a:t>, en plein centre, relie la </a:t>
            </a:r>
            <a:r>
              <a:rPr lang="fr-FR" sz="1600" b="1" dirty="0" smtClean="0"/>
              <a:t>Neustadt</a:t>
            </a:r>
            <a:r>
              <a:rPr lang="fr-FR" sz="1600" dirty="0" smtClean="0"/>
              <a:t> (nouvelle ville) à </a:t>
            </a:r>
            <a:r>
              <a:rPr lang="fr-FR" sz="1600" b="1" dirty="0" smtClean="0"/>
              <a:t>l'</a:t>
            </a:r>
            <a:r>
              <a:rPr lang="fr-FR" sz="1600" b="1" dirty="0" err="1" smtClean="0"/>
              <a:t>Altstadt</a:t>
            </a:r>
            <a:r>
              <a:rPr lang="fr-FR" sz="1600" dirty="0" smtClean="0"/>
              <a:t> (vieille ville), où se trouvent de nombreuses attractions, notamment </a:t>
            </a:r>
            <a:r>
              <a:rPr lang="fr-FR" sz="1600" dirty="0" smtClean="0">
                <a:hlinkClick r:id="rId3"/>
              </a:rPr>
              <a:t>l'église Saint Michel</a:t>
            </a:r>
            <a:r>
              <a:rPr lang="fr-FR" sz="1600" dirty="0" smtClean="0"/>
              <a:t>, datant du XVIIIe siècle.</a:t>
            </a:r>
            <a:endParaRPr lang="fr-FR" sz="1600" dirty="0"/>
          </a:p>
        </p:txBody>
      </p:sp>
      <p:pic>
        <p:nvPicPr>
          <p:cNvPr id="5" name="Image 4"/>
          <p:cNvPicPr>
            <a:picLocks noChangeAspect="1"/>
          </p:cNvPicPr>
          <p:nvPr/>
        </p:nvPicPr>
        <p:blipFill>
          <a:blip r:embed="rId4"/>
          <a:stretch>
            <a:fillRect/>
          </a:stretch>
        </p:blipFill>
        <p:spPr>
          <a:xfrm>
            <a:off x="484497" y="3256697"/>
            <a:ext cx="5916304" cy="37957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4562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53" y="3580658"/>
            <a:ext cx="6602680" cy="2693045"/>
          </a:xfrm>
          <a:prstGeom prst="rect">
            <a:avLst/>
          </a:prstGeom>
        </p:spPr>
        <p:txBody>
          <a:bodyPr wrap="square">
            <a:spAutoFit/>
          </a:bodyPr>
          <a:lstStyle/>
          <a:p>
            <a:pPr algn="just"/>
            <a:r>
              <a:rPr lang="fr-FR" sz="1300" dirty="0" smtClean="0"/>
              <a:t>Bienvenue dans la </a:t>
            </a:r>
            <a:r>
              <a:rPr lang="fr-FR" sz="1300" b="1" i="1" dirty="0" smtClean="0"/>
              <a:t>deuxième plus grande ville d'Allemagne </a:t>
            </a:r>
            <a:r>
              <a:rPr lang="fr-FR" sz="1300" dirty="0" smtClean="0"/>
              <a:t>! Tout au nord, à l'embouchure de l'Elbe, se dresse cette ville majestueuse, qui attire chaque année des millions de touristes venus profiter de son exceptionnel </a:t>
            </a:r>
            <a:r>
              <a:rPr lang="fr-FR" sz="1300" b="1" dirty="0" smtClean="0"/>
              <a:t>patrimoine artistique et culturel</a:t>
            </a:r>
            <a:r>
              <a:rPr lang="fr-FR" sz="1300" dirty="0" smtClean="0"/>
              <a:t>.</a:t>
            </a:r>
          </a:p>
          <a:p>
            <a:pPr algn="just"/>
            <a:r>
              <a:rPr lang="fr-FR" sz="1300" dirty="0" smtClean="0"/>
              <a:t>Avec ses trois millions et demi d'habitants, Hambourg est aujourd'hui un des principaux </a:t>
            </a:r>
            <a:r>
              <a:rPr lang="fr-FR" sz="1300" b="1" dirty="0" smtClean="0"/>
              <a:t>centres économiques et industriels</a:t>
            </a:r>
            <a:r>
              <a:rPr lang="fr-FR" sz="1300" dirty="0" smtClean="0"/>
              <a:t> en Allemagne, grâce notamment à son gigantesque </a:t>
            </a:r>
            <a:r>
              <a:rPr lang="fr-FR" sz="1300" b="1" dirty="0" smtClean="0"/>
              <a:t>port</a:t>
            </a:r>
            <a:r>
              <a:rPr lang="fr-FR" sz="1300" dirty="0" smtClean="0"/>
              <a:t>, le troisième plus important d'Europe. Fondée par </a:t>
            </a:r>
            <a:r>
              <a:rPr lang="fr-FR" sz="1300" b="1" dirty="0" smtClean="0">
                <a:solidFill>
                  <a:schemeClr val="accent6">
                    <a:lumMod val="75000"/>
                  </a:schemeClr>
                </a:solidFill>
              </a:rPr>
              <a:t>Charlemagne</a:t>
            </a:r>
            <a:r>
              <a:rPr lang="fr-FR" sz="1300" dirty="0" smtClean="0"/>
              <a:t>, la ville de </a:t>
            </a:r>
            <a:r>
              <a:rPr lang="fr-FR" sz="1300" b="1" dirty="0" smtClean="0">
                <a:solidFill>
                  <a:srgbClr val="0070C0"/>
                </a:solidFill>
              </a:rPr>
              <a:t>Hambourg</a:t>
            </a:r>
            <a:r>
              <a:rPr lang="fr-FR" sz="1300" dirty="0" smtClean="0"/>
              <a:t> doit principalement sa prospérité à la charte que </a:t>
            </a:r>
            <a:r>
              <a:rPr lang="fr-FR" sz="1300" b="1" dirty="0" smtClean="0">
                <a:solidFill>
                  <a:schemeClr val="accent6">
                    <a:lumMod val="75000"/>
                  </a:schemeClr>
                </a:solidFill>
              </a:rPr>
              <a:t>l'Empereur Barberousse </a:t>
            </a:r>
            <a:r>
              <a:rPr lang="fr-FR" sz="1300" dirty="0" smtClean="0"/>
              <a:t>aurait signée, et qui dispense la ville de l'impôt douanier. Aucun doute, Hambourg vous enchantera par ses </a:t>
            </a:r>
            <a:r>
              <a:rPr lang="fr-FR" sz="1300" b="1" dirty="0" smtClean="0"/>
              <a:t>nombreux parcs</a:t>
            </a:r>
            <a:r>
              <a:rPr lang="fr-FR" sz="1300" dirty="0" smtClean="0"/>
              <a:t>, ses </a:t>
            </a:r>
            <a:r>
              <a:rPr lang="fr-FR" sz="1300" b="1" dirty="0" smtClean="0"/>
              <a:t>églises grandioses</a:t>
            </a:r>
            <a:r>
              <a:rPr lang="fr-FR" sz="1300" dirty="0" smtClean="0"/>
              <a:t>, son </a:t>
            </a:r>
            <a:r>
              <a:rPr lang="fr-FR" sz="1300" b="1" dirty="0" smtClean="0"/>
              <a:t>architecture</a:t>
            </a:r>
            <a:r>
              <a:rPr lang="fr-FR" sz="1300" dirty="0" smtClean="0"/>
              <a:t> atypique et </a:t>
            </a:r>
            <a:r>
              <a:rPr lang="fr-FR" sz="1300" dirty="0" smtClean="0">
                <a:solidFill>
                  <a:srgbClr val="FF0000"/>
                </a:solidFill>
              </a:rPr>
              <a:t>ses deux mille trois cents </a:t>
            </a:r>
            <a:r>
              <a:rPr lang="fr-FR" sz="1300" b="1" dirty="0" smtClean="0">
                <a:solidFill>
                  <a:srgbClr val="FF0000"/>
                </a:solidFill>
              </a:rPr>
              <a:t>canaux</a:t>
            </a:r>
            <a:r>
              <a:rPr lang="fr-FR" sz="1300" dirty="0" smtClean="0">
                <a:solidFill>
                  <a:srgbClr val="FF0000"/>
                </a:solidFill>
              </a:rPr>
              <a:t>, bien plus qu'à </a:t>
            </a:r>
            <a:r>
              <a:rPr lang="fr-FR" sz="1300" b="1" dirty="0" smtClean="0">
                <a:solidFill>
                  <a:srgbClr val="FF0000"/>
                </a:solidFill>
              </a:rPr>
              <a:t>Venise</a:t>
            </a:r>
            <a:r>
              <a:rPr lang="fr-FR" sz="1300" dirty="0" smtClean="0">
                <a:solidFill>
                  <a:srgbClr val="FF0000"/>
                </a:solidFill>
              </a:rPr>
              <a:t> ou </a:t>
            </a:r>
            <a:r>
              <a:rPr lang="fr-FR" sz="1300" b="1" dirty="0" smtClean="0">
                <a:solidFill>
                  <a:srgbClr val="FF0000"/>
                </a:solidFill>
              </a:rPr>
              <a:t>Amsterdam</a:t>
            </a:r>
            <a:r>
              <a:rPr lang="fr-FR" sz="1300" dirty="0" smtClean="0">
                <a:solidFill>
                  <a:srgbClr val="FF0000"/>
                </a:solidFill>
              </a:rPr>
              <a:t> !</a:t>
            </a:r>
          </a:p>
          <a:p>
            <a:pPr algn="just"/>
            <a:r>
              <a:rPr lang="fr-FR" sz="1300" dirty="0" smtClean="0"/>
              <a:t>Balade au bord de </a:t>
            </a:r>
            <a:r>
              <a:rPr lang="fr-FR" sz="1300" b="1" dirty="0" smtClean="0">
                <a:solidFill>
                  <a:srgbClr val="0070C0"/>
                </a:solidFill>
              </a:rPr>
              <a:t>l'Aster</a:t>
            </a:r>
            <a:r>
              <a:rPr lang="fr-FR" sz="1300" dirty="0" smtClean="0"/>
              <a:t>, promenade en bateau péniche, découverte du quartier du port ou du surprenant quartier des affaires et son architecture expressionniste de briques, vous aurez mille et une </a:t>
            </a:r>
            <a:r>
              <a:rPr lang="fr-FR" sz="1300" b="1" dirty="0" smtClean="0"/>
              <a:t>choses à voir et à faire à </a:t>
            </a:r>
            <a:r>
              <a:rPr lang="fr-FR" sz="1300" b="1" dirty="0" smtClean="0">
                <a:solidFill>
                  <a:srgbClr val="0070C0"/>
                </a:solidFill>
              </a:rPr>
              <a:t>Hambourg</a:t>
            </a:r>
            <a:r>
              <a:rPr lang="fr-FR" sz="1300" dirty="0" smtClean="0"/>
              <a:t>.</a:t>
            </a:r>
            <a:endParaRPr lang="fr-FR" sz="1300" dirty="0"/>
          </a:p>
        </p:txBody>
      </p:sp>
      <p:pic>
        <p:nvPicPr>
          <p:cNvPr id="3" name="Image 2"/>
          <p:cNvPicPr>
            <a:picLocks noChangeAspect="1"/>
          </p:cNvPicPr>
          <p:nvPr/>
        </p:nvPicPr>
        <p:blipFill>
          <a:blip r:embed="rId2"/>
          <a:stretch>
            <a:fillRect/>
          </a:stretch>
        </p:blipFill>
        <p:spPr>
          <a:xfrm>
            <a:off x="118753" y="118754"/>
            <a:ext cx="6594103" cy="3461904"/>
          </a:xfrm>
          <a:prstGeom prst="rect">
            <a:avLst/>
          </a:prstGeom>
        </p:spPr>
      </p:pic>
      <p:pic>
        <p:nvPicPr>
          <p:cNvPr id="4" name="Image 3"/>
          <p:cNvPicPr>
            <a:picLocks noChangeAspect="1"/>
          </p:cNvPicPr>
          <p:nvPr/>
        </p:nvPicPr>
        <p:blipFill>
          <a:blip r:embed="rId3"/>
          <a:stretch>
            <a:fillRect/>
          </a:stretch>
        </p:blipFill>
        <p:spPr>
          <a:xfrm>
            <a:off x="866899" y="6273703"/>
            <a:ext cx="5320146" cy="3538319"/>
          </a:xfrm>
          <a:prstGeom prst="rect">
            <a:avLst/>
          </a:prstGeom>
        </p:spPr>
      </p:pic>
    </p:spTree>
    <p:extLst>
      <p:ext uri="{BB962C8B-B14F-4D97-AF65-F5344CB8AC3E}">
        <p14:creationId xmlns:p14="http://schemas.microsoft.com/office/powerpoint/2010/main" val="3943704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4459" y="23755"/>
            <a:ext cx="6777916" cy="2695699"/>
          </a:xfrm>
          <a:prstGeom prst="rect">
            <a:avLst/>
          </a:prstGeom>
        </p:spPr>
      </p:pic>
      <p:sp>
        <p:nvSpPr>
          <p:cNvPr id="3" name="Rectangle 2"/>
          <p:cNvSpPr/>
          <p:nvPr/>
        </p:nvSpPr>
        <p:spPr>
          <a:xfrm>
            <a:off x="2320625" y="2743204"/>
            <a:ext cx="2249334" cy="369332"/>
          </a:xfrm>
          <a:prstGeom prst="rect">
            <a:avLst/>
          </a:prstGeom>
          <a:solidFill>
            <a:schemeClr val="accent2"/>
          </a:solidFill>
        </p:spPr>
        <p:txBody>
          <a:bodyPr wrap="none">
            <a:spAutoFit/>
          </a:bodyPr>
          <a:lstStyle/>
          <a:p>
            <a:r>
              <a:rPr lang="fr-FR" b="1" dirty="0" err="1" smtClean="0"/>
              <a:t>Altstadt</a:t>
            </a:r>
            <a:r>
              <a:rPr lang="fr-FR" dirty="0" smtClean="0"/>
              <a:t>, la vieille ville</a:t>
            </a:r>
            <a:endParaRPr lang="fr-FR" dirty="0"/>
          </a:p>
        </p:txBody>
      </p:sp>
      <p:sp>
        <p:nvSpPr>
          <p:cNvPr id="4" name="Rectangle 3"/>
          <p:cNvSpPr/>
          <p:nvPr/>
        </p:nvSpPr>
        <p:spPr>
          <a:xfrm>
            <a:off x="44459" y="3125608"/>
            <a:ext cx="6721508" cy="1015663"/>
          </a:xfrm>
          <a:prstGeom prst="rect">
            <a:avLst/>
          </a:prstGeom>
        </p:spPr>
        <p:txBody>
          <a:bodyPr wrap="square">
            <a:spAutoFit/>
          </a:bodyPr>
          <a:lstStyle/>
          <a:p>
            <a:r>
              <a:rPr lang="fr-FR" sz="1200" b="1" dirty="0" err="1" smtClean="0"/>
              <a:t>Altstadt</a:t>
            </a:r>
            <a:r>
              <a:rPr lang="fr-FR" sz="1200" dirty="0" smtClean="0"/>
              <a:t> représente le </a:t>
            </a:r>
            <a:r>
              <a:rPr lang="fr-FR" sz="1200" dirty="0" smtClean="0">
                <a:solidFill>
                  <a:srgbClr val="0070C0"/>
                </a:solidFill>
              </a:rPr>
              <a:t>plus vieux quartier de Hambourg</a:t>
            </a:r>
            <a:r>
              <a:rPr lang="fr-FR" sz="1200" dirty="0" smtClean="0"/>
              <a:t>, situé sur les quais du lac </a:t>
            </a:r>
            <a:r>
              <a:rPr lang="fr-FR" sz="1200" b="1" dirty="0" err="1" smtClean="0"/>
              <a:t>Alster</a:t>
            </a:r>
            <a:r>
              <a:rPr lang="fr-FR" sz="1200" dirty="0" smtClean="0"/>
              <a:t>. Vous y trouverez absolument tout ce qu’il faut : monuments historiques comme des églises médiévales et des maisons à colombage, des bars – pour engloutir une bonne pinte – et restaurants de poisson et fruits de mer, grandes boutiques pour faire du shopping, surtout le long des rues commerçantes </a:t>
            </a:r>
            <a:r>
              <a:rPr lang="fr-FR" sz="1200" b="1" dirty="0" err="1" smtClean="0"/>
              <a:t>Mönckebergstraße</a:t>
            </a:r>
            <a:r>
              <a:rPr lang="fr-FR" sz="1200" dirty="0" smtClean="0"/>
              <a:t> et </a:t>
            </a:r>
            <a:r>
              <a:rPr lang="fr-FR" sz="1200" b="1" dirty="0" err="1" smtClean="0"/>
              <a:t>Spitalerstraße</a:t>
            </a:r>
            <a:r>
              <a:rPr lang="fr-FR" sz="1200" dirty="0" smtClean="0"/>
              <a:t>. Ne manquez pas de jeter un œil sur les églises </a:t>
            </a:r>
            <a:r>
              <a:rPr lang="fr-FR" sz="1200" b="1" dirty="0" smtClean="0"/>
              <a:t>St. </a:t>
            </a:r>
            <a:r>
              <a:rPr lang="fr-FR" sz="1200" b="1" dirty="0" err="1" smtClean="0"/>
              <a:t>Petri</a:t>
            </a:r>
            <a:r>
              <a:rPr lang="fr-FR" sz="1200" b="1" dirty="0" smtClean="0"/>
              <a:t> </a:t>
            </a:r>
            <a:r>
              <a:rPr lang="fr-FR" sz="1200" dirty="0" smtClean="0"/>
              <a:t>et </a:t>
            </a:r>
            <a:r>
              <a:rPr lang="fr-FR" sz="1200" b="1" dirty="0" smtClean="0"/>
              <a:t>St. Jacobi</a:t>
            </a:r>
            <a:r>
              <a:rPr lang="fr-FR" sz="1200" dirty="0" smtClean="0"/>
              <a:t>. </a:t>
            </a:r>
            <a:endParaRPr lang="fr-FR" sz="1200" dirty="0"/>
          </a:p>
        </p:txBody>
      </p:sp>
      <p:sp>
        <p:nvSpPr>
          <p:cNvPr id="5" name="Rectangle 4"/>
          <p:cNvSpPr/>
          <p:nvPr/>
        </p:nvSpPr>
        <p:spPr>
          <a:xfrm>
            <a:off x="2280546" y="7774965"/>
            <a:ext cx="2249334" cy="369332"/>
          </a:xfrm>
          <a:prstGeom prst="rect">
            <a:avLst/>
          </a:prstGeom>
          <a:solidFill>
            <a:schemeClr val="accent2"/>
          </a:solidFill>
        </p:spPr>
        <p:txBody>
          <a:bodyPr wrap="square">
            <a:spAutoFit/>
          </a:bodyPr>
          <a:lstStyle/>
          <a:p>
            <a:pPr algn="ctr"/>
            <a:r>
              <a:rPr lang="fr-FR" b="1" dirty="0" smtClean="0"/>
              <a:t>Altona</a:t>
            </a:r>
            <a:r>
              <a:rPr lang="fr-FR" dirty="0" smtClean="0"/>
              <a:t> et </a:t>
            </a:r>
            <a:r>
              <a:rPr lang="fr-FR" b="1" dirty="0" err="1" smtClean="0"/>
              <a:t>Ottensen</a:t>
            </a:r>
            <a:endParaRPr lang="fr-FR" b="1" dirty="0"/>
          </a:p>
        </p:txBody>
      </p:sp>
      <p:pic>
        <p:nvPicPr>
          <p:cNvPr id="6" name="Image 5"/>
          <p:cNvPicPr>
            <a:picLocks noChangeAspect="1"/>
          </p:cNvPicPr>
          <p:nvPr/>
        </p:nvPicPr>
        <p:blipFill rotWithShape="1">
          <a:blip r:embed="rId3"/>
          <a:srcRect r="7108" b="8275"/>
          <a:stretch/>
        </p:blipFill>
        <p:spPr>
          <a:xfrm>
            <a:off x="72663" y="4203843"/>
            <a:ext cx="6665100" cy="3553943"/>
          </a:xfrm>
          <a:prstGeom prst="rect">
            <a:avLst/>
          </a:prstGeom>
        </p:spPr>
      </p:pic>
      <p:sp>
        <p:nvSpPr>
          <p:cNvPr id="7" name="Rectangle 6"/>
          <p:cNvSpPr/>
          <p:nvPr/>
        </p:nvSpPr>
        <p:spPr>
          <a:xfrm>
            <a:off x="72663" y="8150254"/>
            <a:ext cx="6757133" cy="1200329"/>
          </a:xfrm>
          <a:prstGeom prst="rect">
            <a:avLst/>
          </a:prstGeom>
        </p:spPr>
        <p:txBody>
          <a:bodyPr wrap="square">
            <a:spAutoFit/>
          </a:bodyPr>
          <a:lstStyle/>
          <a:p>
            <a:r>
              <a:rPr lang="fr-FR" sz="1200" dirty="0" smtClean="0"/>
              <a:t>Ce sont là deux quartiers en un : le centre névralgique de la fête à Hambourg. Si vous recherchez à rencontrer du monde ou à faire la fête, vous avez trouvé votre jardin d’Éden, c’est là qu’il faut prendre votre logement pour dormir. Comme on l’a dit : se loger à Hambourg n’est pas difficile et ces zones sont très fréquentées. De ce côté ouest du lac </a:t>
            </a:r>
            <a:r>
              <a:rPr lang="fr-FR" sz="1200" dirty="0" err="1" smtClean="0"/>
              <a:t>Alster</a:t>
            </a:r>
            <a:r>
              <a:rPr lang="fr-FR" sz="1200" dirty="0" smtClean="0"/>
              <a:t>, vous trouverez des hôtels, des auberges de jeunesse – </a:t>
            </a:r>
            <a:r>
              <a:rPr lang="fr-FR" sz="1200" dirty="0" err="1" smtClean="0"/>
              <a:t>backpacker</a:t>
            </a:r>
            <a:r>
              <a:rPr lang="fr-FR" sz="1200" dirty="0" smtClean="0"/>
              <a:t> </a:t>
            </a:r>
            <a:r>
              <a:rPr lang="fr-FR" sz="1200" dirty="0" err="1" smtClean="0"/>
              <a:t>hostel</a:t>
            </a:r>
            <a:r>
              <a:rPr lang="fr-FR" sz="1200" dirty="0" smtClean="0"/>
              <a:t> -, des appartements chez l’habitant… Pas trop loin du centre-ville dans un quartier festif, animé à deux pas de tout !</a:t>
            </a:r>
            <a:endParaRPr lang="fr-FR" sz="1200" dirty="0"/>
          </a:p>
        </p:txBody>
      </p:sp>
    </p:spTree>
    <p:extLst>
      <p:ext uri="{BB962C8B-B14F-4D97-AF65-F5344CB8AC3E}">
        <p14:creationId xmlns:p14="http://schemas.microsoft.com/office/powerpoint/2010/main" val="1798642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6497079"/>
            <a:ext cx="6858000" cy="3364706"/>
          </a:xfrm>
          <a:prstGeom prst="rect">
            <a:avLst/>
          </a:prstGeom>
        </p:spPr>
      </p:pic>
      <p:sp>
        <p:nvSpPr>
          <p:cNvPr id="3" name="Rectangle 2"/>
          <p:cNvSpPr/>
          <p:nvPr/>
        </p:nvSpPr>
        <p:spPr>
          <a:xfrm>
            <a:off x="0" y="4453879"/>
            <a:ext cx="6858000" cy="2031325"/>
          </a:xfrm>
          <a:prstGeom prst="rect">
            <a:avLst/>
          </a:prstGeom>
          <a:solidFill>
            <a:schemeClr val="accent2">
              <a:lumMod val="20000"/>
              <a:lumOff val="80000"/>
            </a:schemeClr>
          </a:solidFill>
        </p:spPr>
        <p:txBody>
          <a:bodyPr wrap="square">
            <a:spAutoFit/>
          </a:bodyPr>
          <a:lstStyle/>
          <a:p>
            <a:pPr algn="just"/>
            <a:r>
              <a:rPr lang="fr-FR" sz="1400" dirty="0" smtClean="0"/>
              <a:t>Au cœur d’une réserve naturelle avec ses paysages de lande, de belles villes hanséatiques et des villages circulaires uniques au monde constituent autant de riches étapes. </a:t>
            </a:r>
            <a:r>
              <a:rPr lang="fr-FR" sz="1400" b="1" dirty="0" smtClean="0"/>
              <a:t>Lüneburg</a:t>
            </a:r>
            <a:r>
              <a:rPr lang="fr-FR" sz="1400" dirty="0" smtClean="0"/>
              <a:t> et </a:t>
            </a:r>
            <a:r>
              <a:rPr lang="fr-FR" sz="1400" b="1" dirty="0" smtClean="0"/>
              <a:t>Celle</a:t>
            </a:r>
            <a:r>
              <a:rPr lang="fr-FR" sz="1400" dirty="0" smtClean="0"/>
              <a:t>, épargnées par les bombardements de la Seconde Guerre mondiale, sont de véritables musées en plein air.</a:t>
            </a:r>
          </a:p>
          <a:p>
            <a:pPr algn="just"/>
            <a:r>
              <a:rPr lang="fr-FR" sz="1400" dirty="0" smtClean="0"/>
              <a:t>Avec son architecture de brique rouge typique du </a:t>
            </a:r>
            <a:r>
              <a:rPr lang="fr-FR" sz="1400" b="1" dirty="0" smtClean="0"/>
              <a:t>nord de l’Allemagne</a:t>
            </a:r>
            <a:r>
              <a:rPr lang="fr-FR" sz="1400" dirty="0" smtClean="0"/>
              <a:t>, ses maisons à pignons et ses enseignes corporatives, </a:t>
            </a:r>
            <a:r>
              <a:rPr lang="fr-FR" sz="1400" b="1" dirty="0" smtClean="0"/>
              <a:t>Lüneburg</a:t>
            </a:r>
            <a:r>
              <a:rPr lang="fr-FR" sz="1400" dirty="0" smtClean="0"/>
              <a:t> affiche son prestigieux passé de ville de « l’or blanc », aux temps glorieux de la Hanse. </a:t>
            </a:r>
          </a:p>
          <a:p>
            <a:pPr algn="just"/>
            <a:r>
              <a:rPr lang="fr-FR" sz="1400" dirty="0" smtClean="0"/>
              <a:t>Dès 956, la cité fit fortune grâce au commerce du sel, dont l’exploitation a cessé en 1980. La saline fut alors reconvertie en musée allemand du Sel.</a:t>
            </a:r>
            <a:endParaRPr lang="fr-FR" sz="1400" dirty="0"/>
          </a:p>
        </p:txBody>
      </p:sp>
      <p:sp>
        <p:nvSpPr>
          <p:cNvPr id="4" name="Rectangle 3"/>
          <p:cNvSpPr/>
          <p:nvPr/>
        </p:nvSpPr>
        <p:spPr>
          <a:xfrm>
            <a:off x="0" y="3691465"/>
            <a:ext cx="6858000" cy="738664"/>
          </a:xfrm>
          <a:prstGeom prst="rect">
            <a:avLst/>
          </a:prstGeom>
          <a:solidFill>
            <a:schemeClr val="accent2">
              <a:lumMod val="75000"/>
            </a:schemeClr>
          </a:solidFill>
        </p:spPr>
        <p:txBody>
          <a:bodyPr wrap="square">
            <a:spAutoFit/>
          </a:bodyPr>
          <a:lstStyle/>
          <a:p>
            <a:pPr algn="just"/>
            <a:r>
              <a:rPr lang="fr-FR" sz="1400" dirty="0" smtClean="0">
                <a:solidFill>
                  <a:schemeClr val="bg1"/>
                </a:solidFill>
              </a:rPr>
              <a:t>Elles s’appellent </a:t>
            </a:r>
            <a:r>
              <a:rPr lang="fr-FR" sz="1400" b="1" dirty="0" smtClean="0">
                <a:solidFill>
                  <a:schemeClr val="bg1"/>
                </a:solidFill>
              </a:rPr>
              <a:t>Lüneburg, Celle, </a:t>
            </a:r>
            <a:r>
              <a:rPr lang="fr-FR" sz="1400" b="1" dirty="0" err="1" smtClean="0">
                <a:solidFill>
                  <a:schemeClr val="bg1"/>
                </a:solidFill>
              </a:rPr>
              <a:t>Lübeln</a:t>
            </a:r>
            <a:r>
              <a:rPr lang="fr-FR" sz="1400" b="1" dirty="0" smtClean="0">
                <a:solidFill>
                  <a:schemeClr val="bg1"/>
                </a:solidFill>
              </a:rPr>
              <a:t>… </a:t>
            </a:r>
            <a:r>
              <a:rPr lang="fr-FR" sz="1400" dirty="0" smtClean="0">
                <a:solidFill>
                  <a:schemeClr val="bg1"/>
                </a:solidFill>
              </a:rPr>
              <a:t>Avec leurs </a:t>
            </a:r>
            <a:r>
              <a:rPr lang="fr-FR" sz="1400" b="1" dirty="0" smtClean="0">
                <a:solidFill>
                  <a:schemeClr val="bg1"/>
                </a:solidFill>
              </a:rPr>
              <a:t>maisons à colombages</a:t>
            </a:r>
            <a:r>
              <a:rPr lang="fr-FR" sz="1400" dirty="0" smtClean="0">
                <a:solidFill>
                  <a:schemeClr val="bg1"/>
                </a:solidFill>
              </a:rPr>
              <a:t>, de type flamand en </a:t>
            </a:r>
            <a:r>
              <a:rPr lang="fr-FR" sz="1400" b="1" dirty="0" smtClean="0">
                <a:solidFill>
                  <a:schemeClr val="bg1"/>
                </a:solidFill>
              </a:rPr>
              <a:t>brique rouge</a:t>
            </a:r>
            <a:r>
              <a:rPr lang="fr-FR" sz="1400" dirty="0" smtClean="0">
                <a:solidFill>
                  <a:schemeClr val="bg1"/>
                </a:solidFill>
              </a:rPr>
              <a:t>, mais aussi leurs bâtiments Bauhaus, ces </a:t>
            </a:r>
            <a:r>
              <a:rPr lang="fr-FR" sz="1400" b="1" dirty="0" smtClean="0">
                <a:solidFill>
                  <a:schemeClr val="bg1"/>
                </a:solidFill>
              </a:rPr>
              <a:t>cités de Basse-Saxe </a:t>
            </a:r>
            <a:r>
              <a:rPr lang="fr-FR" sz="1400" dirty="0" smtClean="0">
                <a:solidFill>
                  <a:schemeClr val="bg1"/>
                </a:solidFill>
              </a:rPr>
              <a:t>méritent le voyage.</a:t>
            </a:r>
            <a:endParaRPr lang="fr-FR" sz="1400" dirty="0">
              <a:solidFill>
                <a:schemeClr val="bg1"/>
              </a:solidFill>
            </a:endParaRPr>
          </a:p>
        </p:txBody>
      </p:sp>
      <p:pic>
        <p:nvPicPr>
          <p:cNvPr id="5" name="Image 4"/>
          <p:cNvPicPr>
            <a:picLocks noChangeAspect="1"/>
          </p:cNvPicPr>
          <p:nvPr/>
        </p:nvPicPr>
        <p:blipFill>
          <a:blip r:embed="rId3"/>
          <a:stretch>
            <a:fillRect/>
          </a:stretch>
        </p:blipFill>
        <p:spPr>
          <a:xfrm>
            <a:off x="0" y="-955"/>
            <a:ext cx="6858000" cy="3703320"/>
          </a:xfrm>
          <a:prstGeom prst="rect">
            <a:avLst/>
          </a:prstGeom>
        </p:spPr>
      </p:pic>
      <p:sp>
        <p:nvSpPr>
          <p:cNvPr id="6" name="Rectangle 5"/>
          <p:cNvSpPr/>
          <p:nvPr/>
        </p:nvSpPr>
        <p:spPr>
          <a:xfrm>
            <a:off x="1056902" y="-955"/>
            <a:ext cx="5812973" cy="369332"/>
          </a:xfrm>
          <a:prstGeom prst="rect">
            <a:avLst/>
          </a:prstGeom>
        </p:spPr>
        <p:txBody>
          <a:bodyPr wrap="square">
            <a:spAutoFit/>
          </a:bodyPr>
          <a:lstStyle/>
          <a:p>
            <a:pPr algn="ctr"/>
            <a:r>
              <a:rPr lang="fr-FR" dirty="0" smtClean="0">
                <a:hlinkClick r:id="rId4"/>
              </a:rPr>
              <a:t>Sortir près de Hambourg : les plus belles villes d'Allemagne</a:t>
            </a:r>
            <a:endParaRPr lang="fr-FR" dirty="0"/>
          </a:p>
        </p:txBody>
      </p:sp>
    </p:spTree>
    <p:extLst>
      <p:ext uri="{BB962C8B-B14F-4D97-AF65-F5344CB8AC3E}">
        <p14:creationId xmlns:p14="http://schemas.microsoft.com/office/powerpoint/2010/main" val="3252429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150" y="1757362"/>
            <a:ext cx="6743700" cy="6391275"/>
          </a:xfrm>
          <a:prstGeom prst="rect">
            <a:avLst/>
          </a:prstGeom>
        </p:spPr>
      </p:pic>
    </p:spTree>
    <p:extLst>
      <p:ext uri="{BB962C8B-B14F-4D97-AF65-F5344CB8AC3E}">
        <p14:creationId xmlns:p14="http://schemas.microsoft.com/office/powerpoint/2010/main" val="3345171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7294305"/>
          </a:xfrm>
          <a:prstGeom prst="rect">
            <a:avLst/>
          </a:prstGeom>
        </p:spPr>
        <p:txBody>
          <a:bodyPr wrap="square">
            <a:spAutoFit/>
          </a:bodyPr>
          <a:lstStyle/>
          <a:p>
            <a:pPr algn="ctr"/>
            <a:r>
              <a:rPr lang="fr-FR" sz="2400" b="1" dirty="0" smtClean="0"/>
              <a:t>De Hambourg au </a:t>
            </a:r>
            <a:r>
              <a:rPr lang="fr-FR" sz="2400" b="1" dirty="0" err="1" smtClean="0"/>
              <a:t>Sneffels</a:t>
            </a:r>
            <a:endParaRPr lang="fr-FR" sz="1400" b="1" dirty="0" smtClean="0"/>
          </a:p>
          <a:p>
            <a:pPr algn="just"/>
            <a:endParaRPr lang="fr-FR" sz="1400" dirty="0" smtClean="0"/>
          </a:p>
          <a:p>
            <a:pPr algn="just"/>
            <a:r>
              <a:rPr lang="fr-FR" sz="1400" dirty="0" smtClean="0"/>
              <a:t>Le voyage d'Axel et de </a:t>
            </a:r>
            <a:r>
              <a:rPr lang="fr-FR" sz="1400" dirty="0" err="1" smtClean="0"/>
              <a:t>Lidenbrock</a:t>
            </a:r>
            <a:r>
              <a:rPr lang="fr-FR" sz="1400" dirty="0" smtClean="0"/>
              <a:t> les mène </a:t>
            </a:r>
            <a:r>
              <a:rPr lang="fr-FR" sz="1400" dirty="0" smtClean="0">
                <a:solidFill>
                  <a:srgbClr val="FF0000"/>
                </a:solidFill>
              </a:rPr>
              <a:t>d'</a:t>
            </a:r>
            <a:r>
              <a:rPr lang="fr-FR" sz="1400" b="1" dirty="0" smtClean="0">
                <a:solidFill>
                  <a:srgbClr val="FF0000"/>
                </a:solidFill>
              </a:rPr>
              <a:t>Altona</a:t>
            </a:r>
            <a:r>
              <a:rPr lang="fr-FR" sz="1400" dirty="0" smtClean="0"/>
              <a:t>, banlieue de Hambourg, à </a:t>
            </a:r>
            <a:r>
              <a:rPr lang="fr-FR" sz="1400" b="1" dirty="0" smtClean="0">
                <a:solidFill>
                  <a:srgbClr val="FF0000"/>
                </a:solidFill>
              </a:rPr>
              <a:t>Kiel</a:t>
            </a:r>
            <a:r>
              <a:rPr lang="fr-FR" sz="1400" dirty="0" smtClean="0"/>
              <a:t> en chemin de fer ; de là, ils embarquent sur un </a:t>
            </a:r>
            <a:r>
              <a:rPr lang="fr-FR" sz="1400" b="1" dirty="0" smtClean="0"/>
              <a:t>navire à vapeur </a:t>
            </a:r>
            <a:r>
              <a:rPr lang="fr-FR" sz="1400" dirty="0" smtClean="0"/>
              <a:t>en partance pour le </a:t>
            </a:r>
            <a:r>
              <a:rPr lang="fr-FR" sz="1400" b="1" dirty="0" smtClean="0"/>
              <a:t>Danemark</a:t>
            </a:r>
            <a:r>
              <a:rPr lang="fr-FR" sz="1400" dirty="0" smtClean="0"/>
              <a:t>, qui les mène à </a:t>
            </a:r>
            <a:r>
              <a:rPr lang="fr-FR" sz="1400" b="1" dirty="0" smtClean="0"/>
              <a:t>Korsør</a:t>
            </a:r>
            <a:r>
              <a:rPr lang="fr-FR" sz="1400" dirty="0" smtClean="0"/>
              <a:t>, d'où ils gagnent en </a:t>
            </a:r>
            <a:r>
              <a:rPr lang="fr-FR" sz="1400" b="1" dirty="0" smtClean="0"/>
              <a:t>train</a:t>
            </a:r>
            <a:r>
              <a:rPr lang="fr-FR" sz="1400" dirty="0" smtClean="0"/>
              <a:t> </a:t>
            </a:r>
            <a:r>
              <a:rPr lang="fr-FR" sz="1400" b="1" dirty="0" smtClean="0"/>
              <a:t>Copenhague</a:t>
            </a:r>
            <a:r>
              <a:rPr lang="fr-FR" sz="1400" dirty="0" smtClean="0"/>
              <a:t>. </a:t>
            </a:r>
            <a:r>
              <a:rPr lang="fr-FR" sz="1400" dirty="0" err="1" smtClean="0"/>
              <a:t>Lidenbrock</a:t>
            </a:r>
            <a:r>
              <a:rPr lang="fr-FR" sz="1400" dirty="0" smtClean="0"/>
              <a:t> entre en contact avec M. Thompson, directeur du musée des Antiquités du Nord de Copenhague, qui lui procure de précieuses indications pour son voyage et son séjour en Islande. Pendant les cinq jours d'attente avant le départ du navire qui les emmènera dans l'île, </a:t>
            </a:r>
            <a:r>
              <a:rPr lang="fr-FR" sz="1400" dirty="0" err="1" smtClean="0"/>
              <a:t>Lidenbrock</a:t>
            </a:r>
            <a:r>
              <a:rPr lang="fr-FR" sz="1400" dirty="0" smtClean="0"/>
              <a:t> oblige son neveu à prendre des leçons d'abîme en </a:t>
            </a:r>
            <a:r>
              <a:rPr lang="fr-FR" sz="1400" b="1" dirty="0" smtClean="0"/>
              <a:t>haut d'un clocher</a:t>
            </a:r>
            <a:r>
              <a:rPr lang="fr-FR" sz="1400" dirty="0" smtClean="0"/>
              <a:t>, afin de leur permettre de surmonter leur vertige, en prévision des gouffres qu'ils devront descendre. Le 2 juin, </a:t>
            </a:r>
            <a:r>
              <a:rPr lang="fr-FR" sz="1400" dirty="0" err="1" smtClean="0"/>
              <a:t>Lidenbrock</a:t>
            </a:r>
            <a:r>
              <a:rPr lang="fr-FR" sz="1400" dirty="0" smtClean="0"/>
              <a:t> et Axel embarquent sur une </a:t>
            </a:r>
            <a:r>
              <a:rPr lang="fr-FR" sz="1400" b="1" dirty="0" smtClean="0"/>
              <a:t>goélette</a:t>
            </a:r>
            <a:r>
              <a:rPr lang="fr-FR" sz="1400" dirty="0" smtClean="0"/>
              <a:t> qui longe </a:t>
            </a:r>
            <a:r>
              <a:rPr lang="fr-FR" sz="1400" b="1" dirty="0" smtClean="0"/>
              <a:t>Elseneur</a:t>
            </a:r>
            <a:r>
              <a:rPr lang="fr-FR" sz="1400" dirty="0" smtClean="0"/>
              <a:t>, remonte jusqu'au </a:t>
            </a:r>
            <a:r>
              <a:rPr lang="fr-FR" sz="1400" b="1" dirty="0" smtClean="0"/>
              <a:t>Skagerrak</a:t>
            </a:r>
            <a:r>
              <a:rPr lang="fr-FR" sz="1400" dirty="0" smtClean="0"/>
              <a:t>, longe la </a:t>
            </a:r>
            <a:r>
              <a:rPr lang="fr-FR" sz="1400" b="1" dirty="0" smtClean="0"/>
              <a:t>Norvège</a:t>
            </a:r>
            <a:r>
              <a:rPr lang="fr-FR" sz="1400" dirty="0" smtClean="0"/>
              <a:t> puis traverse la </a:t>
            </a:r>
            <a:r>
              <a:rPr lang="fr-FR" sz="1400" b="1" dirty="0" smtClean="0"/>
              <a:t>mer du Nord </a:t>
            </a:r>
            <a:r>
              <a:rPr lang="fr-FR" sz="1400" dirty="0" smtClean="0"/>
              <a:t>et passe au large des </a:t>
            </a:r>
            <a:r>
              <a:rPr lang="fr-FR" sz="1400" b="1" dirty="0" smtClean="0"/>
              <a:t>îles Féroé</a:t>
            </a:r>
            <a:r>
              <a:rPr lang="fr-FR" sz="1400" dirty="0" smtClean="0"/>
              <a:t>, avant de rejoindre enfin le port de </a:t>
            </a:r>
            <a:r>
              <a:rPr lang="fr-FR" sz="1400" b="1" dirty="0" smtClean="0"/>
              <a:t>Reykjavik</a:t>
            </a:r>
            <a:r>
              <a:rPr lang="fr-FR" sz="1400" dirty="0" smtClean="0"/>
              <a:t>, au sud-ouest de l'</a:t>
            </a:r>
            <a:r>
              <a:rPr lang="fr-FR" sz="1400" b="1" dirty="0" smtClean="0"/>
              <a:t>Islande</a:t>
            </a:r>
            <a:r>
              <a:rPr lang="fr-FR" sz="1400" dirty="0" smtClean="0"/>
              <a:t>. Les deux voyageurs, armés de lettres de recommandation, y sont accueillis par le maire Finsen et le coadjuteur </a:t>
            </a:r>
            <a:r>
              <a:rPr lang="fr-FR" sz="1400" dirty="0" err="1" smtClean="0"/>
              <a:t>Pictursson</a:t>
            </a:r>
            <a:r>
              <a:rPr lang="fr-FR" sz="1400" dirty="0" smtClean="0"/>
              <a:t>, et surtout hébergés par un professeur de sciences naturelles, M. </a:t>
            </a:r>
            <a:r>
              <a:rPr lang="fr-FR" sz="1400" dirty="0" err="1" smtClean="0"/>
              <a:t>Fridriksson</a:t>
            </a:r>
            <a:r>
              <a:rPr lang="fr-FR" sz="1400" dirty="0" smtClean="0"/>
              <a:t>, qui les renseigne mieux sur </a:t>
            </a:r>
            <a:r>
              <a:rPr lang="fr-FR" sz="1400" dirty="0" err="1" smtClean="0"/>
              <a:t>Saknussemm</a:t>
            </a:r>
            <a:r>
              <a:rPr lang="fr-FR" sz="1400" dirty="0" smtClean="0"/>
              <a:t>. </a:t>
            </a:r>
            <a:r>
              <a:rPr lang="fr-FR" sz="1400" dirty="0" err="1" smtClean="0"/>
              <a:t>Lidenbrock</a:t>
            </a:r>
            <a:r>
              <a:rPr lang="fr-FR" sz="1400" dirty="0" smtClean="0"/>
              <a:t> et Axel gardent le secret sur le but réel de leur voyage.</a:t>
            </a:r>
          </a:p>
          <a:p>
            <a:pPr algn="just"/>
            <a:r>
              <a:rPr lang="fr-FR" sz="1400" dirty="0" smtClean="0"/>
              <a:t>Sur les conseils de </a:t>
            </a:r>
            <a:r>
              <a:rPr lang="fr-FR" sz="1400" dirty="0" err="1" smtClean="0"/>
              <a:t>Fridriksson</a:t>
            </a:r>
            <a:r>
              <a:rPr lang="fr-FR" sz="1400" dirty="0" smtClean="0"/>
              <a:t>, </a:t>
            </a:r>
            <a:r>
              <a:rPr lang="fr-FR" sz="1400" dirty="0" err="1" smtClean="0"/>
              <a:t>Lidenbrock</a:t>
            </a:r>
            <a:r>
              <a:rPr lang="fr-FR" sz="1400" dirty="0" smtClean="0"/>
              <a:t> et son neveu engagent un chasseur d’eider nommé Hans </a:t>
            </a:r>
            <a:r>
              <a:rPr lang="fr-FR" sz="1400" dirty="0" err="1" smtClean="0"/>
              <a:t>Bjelke</a:t>
            </a:r>
            <a:r>
              <a:rPr lang="fr-FR" sz="1400" dirty="0" smtClean="0"/>
              <a:t>, remarquablement fiable et impassible, qui sera leur guide et est prêt à suivre </a:t>
            </a:r>
            <a:r>
              <a:rPr lang="fr-FR" sz="1400" dirty="0" err="1" smtClean="0"/>
              <a:t>Lidenbrock</a:t>
            </a:r>
            <a:r>
              <a:rPr lang="fr-FR" sz="1400" dirty="0" smtClean="0"/>
              <a:t> où il voudra : l'expédition est au complet. Après quelques derniers préparatifs, </a:t>
            </a:r>
            <a:r>
              <a:rPr lang="fr-FR" sz="1400" dirty="0" err="1" smtClean="0"/>
              <a:t>Lidenbrock</a:t>
            </a:r>
            <a:r>
              <a:rPr lang="fr-FR" sz="1400" dirty="0" smtClean="0"/>
              <a:t>, Axel et Hans se mettent en route pour le </a:t>
            </a:r>
            <a:r>
              <a:rPr lang="fr-FR" sz="1400" b="1" dirty="0" err="1" smtClean="0"/>
              <a:t>Sneffels</a:t>
            </a:r>
            <a:r>
              <a:rPr lang="fr-FR" sz="1400" dirty="0" smtClean="0"/>
              <a:t>, situé plus au </a:t>
            </a:r>
            <a:r>
              <a:rPr lang="fr-FR" sz="1400" b="1" dirty="0" smtClean="0"/>
              <a:t>nord-ouest</a:t>
            </a:r>
            <a:r>
              <a:rPr lang="fr-FR" sz="1400" dirty="0" smtClean="0"/>
              <a:t>. Ils font étape à </a:t>
            </a:r>
            <a:r>
              <a:rPr lang="fr-FR" sz="1400" b="1" dirty="0" err="1" smtClean="0"/>
              <a:t>Gardär</a:t>
            </a:r>
            <a:r>
              <a:rPr lang="fr-FR" sz="1400" dirty="0" smtClean="0"/>
              <a:t> puis à </a:t>
            </a:r>
            <a:r>
              <a:rPr lang="fr-FR" sz="1400" b="1" dirty="0" err="1" smtClean="0"/>
              <a:t>Stapi</a:t>
            </a:r>
            <a:r>
              <a:rPr lang="fr-FR" sz="1400" dirty="0" smtClean="0"/>
              <a:t>, rencontrent quelques infortunes dues à l'impatience du professeur ou à l'hospitalité douteuse d'un de leurs hôtes, et arrivent quelques jours plus tard au pied du volcan </a:t>
            </a:r>
            <a:r>
              <a:rPr lang="fr-FR" sz="1400" b="1" dirty="0" err="1" smtClean="0"/>
              <a:t>Sneffels</a:t>
            </a:r>
            <a:r>
              <a:rPr lang="fr-FR" sz="1400" dirty="0" smtClean="0"/>
              <a:t>. Ils engagent quelques porteurs temporaires pour l'ascension des bagages et se retrouvent ensuite seuls tous les trois près des cratères du volcan éteint. </a:t>
            </a:r>
            <a:r>
              <a:rPr lang="fr-FR" sz="1400" dirty="0" err="1" smtClean="0"/>
              <a:t>Lidenbrock</a:t>
            </a:r>
            <a:r>
              <a:rPr lang="fr-FR" sz="1400" dirty="0" smtClean="0"/>
              <a:t> trouve là une inscription runique au nom de </a:t>
            </a:r>
            <a:r>
              <a:rPr lang="fr-FR" sz="1400" dirty="0" err="1" smtClean="0"/>
              <a:t>Saknussemm</a:t>
            </a:r>
            <a:r>
              <a:rPr lang="fr-FR" sz="1400" dirty="0" smtClean="0"/>
              <a:t> : aucun doute n'est plus possible sur la véracité du parchemin. Le cratère éteint renferme trois cheminées. L’une d’elles doit être effleurée par l’ombre d’un haut pic, le </a:t>
            </a:r>
            <a:r>
              <a:rPr lang="fr-FR" sz="1400" b="1" dirty="0" err="1" smtClean="0"/>
              <a:t>Scartaris</a:t>
            </a:r>
            <a:r>
              <a:rPr lang="fr-FR" sz="1400" dirty="0" smtClean="0"/>
              <a:t>, à midi, « avant les calendes de juillet », c’est-à-dire dans les derniers jours de juin. D’après la note de </a:t>
            </a:r>
            <a:r>
              <a:rPr lang="fr-FR" sz="1400" dirty="0" err="1" smtClean="0"/>
              <a:t>Saknussemm</a:t>
            </a:r>
            <a:r>
              <a:rPr lang="fr-FR" sz="1400" dirty="0" smtClean="0"/>
              <a:t>, là se trouve le passage vers le centre de la Terre. </a:t>
            </a:r>
          </a:p>
          <a:p>
            <a:pPr algn="just"/>
            <a:endParaRPr lang="fr-FR" sz="1400" dirty="0"/>
          </a:p>
          <a:p>
            <a:pPr algn="just"/>
            <a:r>
              <a:rPr lang="fr-FR" sz="1400" dirty="0" smtClean="0"/>
              <a:t>Le 28 juin, lorsque le temps se dégage, l'ombre se projette sur le cratère central et la descente peut commencer. </a:t>
            </a:r>
            <a:endParaRPr lang="fr-FR" sz="1400" dirty="0"/>
          </a:p>
        </p:txBody>
      </p:sp>
      <p:pic>
        <p:nvPicPr>
          <p:cNvPr id="3" name="Image 2"/>
          <p:cNvPicPr>
            <a:picLocks noChangeAspect="1"/>
          </p:cNvPicPr>
          <p:nvPr/>
        </p:nvPicPr>
        <p:blipFill>
          <a:blip r:embed="rId2"/>
          <a:stretch>
            <a:fillRect/>
          </a:stretch>
        </p:blipFill>
        <p:spPr>
          <a:xfrm>
            <a:off x="65677" y="7570579"/>
            <a:ext cx="4512148" cy="2032541"/>
          </a:xfrm>
          <a:prstGeom prst="rect">
            <a:avLst/>
          </a:prstGeom>
        </p:spPr>
      </p:pic>
      <p:pic>
        <p:nvPicPr>
          <p:cNvPr id="4" name="Image 3"/>
          <p:cNvPicPr>
            <a:picLocks noChangeAspect="1"/>
          </p:cNvPicPr>
          <p:nvPr/>
        </p:nvPicPr>
        <p:blipFill>
          <a:blip r:embed="rId3"/>
          <a:stretch>
            <a:fillRect/>
          </a:stretch>
        </p:blipFill>
        <p:spPr>
          <a:xfrm>
            <a:off x="4600527" y="7629966"/>
            <a:ext cx="2227977" cy="1922176"/>
          </a:xfrm>
          <a:prstGeom prst="rect">
            <a:avLst/>
          </a:prstGeom>
        </p:spPr>
      </p:pic>
    </p:spTree>
    <p:extLst>
      <p:ext uri="{BB962C8B-B14F-4D97-AF65-F5344CB8AC3E}">
        <p14:creationId xmlns:p14="http://schemas.microsoft.com/office/powerpoint/2010/main" val="2135798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465</TotalTime>
  <Words>3291</Words>
  <Application>Microsoft Office PowerPoint</Application>
  <PresentationFormat>Format A4 (210 x 297 mm)</PresentationFormat>
  <Paragraphs>214</Paragraphs>
  <Slides>23</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23</vt:i4>
      </vt:variant>
    </vt:vector>
  </HeadingPairs>
  <TitlesOfParts>
    <vt:vector size="29" baseType="lpstr">
      <vt:lpstr>Arial</vt:lpstr>
      <vt:lpstr>Bauhaus 93</vt:lpstr>
      <vt:lpstr>Calibri</vt:lpstr>
      <vt:lpstr>Calibri Light</vt:lpstr>
      <vt:lpstr>Times New Roman</vt:lpstr>
      <vt:lpstr>Thème Office</vt:lpstr>
      <vt:lpstr>Voyage au centre de la Terre</vt:lpstr>
      <vt:lpstr>HAMBOURG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Kiel</vt:lpstr>
      <vt:lpstr>Présentation PowerPoint</vt:lpstr>
      <vt:lpstr>Copenhague</vt:lpstr>
      <vt:lpstr>Présentation PowerPoint</vt:lpstr>
      <vt:lpstr>Présentation PowerPoint</vt:lpstr>
      <vt:lpstr>Présentation PowerPoint</vt:lpstr>
      <vt:lpstr>Elseneur </vt:lpstr>
      <vt:lpstr>Oslo Norvège</vt:lpstr>
      <vt:lpstr>Présentation PowerPoint</vt:lpstr>
      <vt:lpstr>Présentation PowerPoint</vt:lpstr>
      <vt:lpstr>Présentation PowerPoint</vt:lpstr>
      <vt:lpstr>Présentation PowerPoint</vt:lpstr>
      <vt:lpstr>Présentation PowerPoint</vt:lpstr>
      <vt:lpstr>Présentation PowerPoint</vt:lpstr>
    </vt:vector>
  </TitlesOfParts>
  <Company>HSH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College les Pins</dc:creator>
  <cp:lastModifiedBy>Collège les Pins</cp:lastModifiedBy>
  <cp:revision>42</cp:revision>
  <dcterms:created xsi:type="dcterms:W3CDTF">2022-05-14T15:31:10Z</dcterms:created>
  <dcterms:modified xsi:type="dcterms:W3CDTF">2022-06-22T13:39:40Z</dcterms:modified>
</cp:coreProperties>
</file>